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70" r:id="rId6"/>
    <p:sldId id="273" r:id="rId7"/>
    <p:sldId id="268" r:id="rId8"/>
    <p:sldId id="267" r:id="rId9"/>
    <p:sldId id="266" r:id="rId10"/>
    <p:sldId id="265" r:id="rId11"/>
    <p:sldId id="264" r:id="rId12"/>
    <p:sldId id="263" r:id="rId13"/>
    <p:sldId id="262" r:id="rId14"/>
    <p:sldId id="260" r:id="rId15"/>
    <p:sldId id="259" r:id="rId16"/>
    <p:sldId id="274" r:id="rId17"/>
    <p:sldId id="276" r:id="rId18"/>
    <p:sldId id="275" r:id="rId19"/>
    <p:sldId id="277" r:id="rId20"/>
    <p:sldId id="278" r:id="rId21"/>
    <p:sldId id="279" r:id="rId22"/>
    <p:sldId id="280" r:id="rId23"/>
    <p:sldId id="281" r:id="rId24"/>
    <p:sldId id="286" r:id="rId25"/>
    <p:sldId id="287" r:id="rId26"/>
    <p:sldId id="285" r:id="rId27"/>
    <p:sldId id="284" r:id="rId28"/>
    <p:sldId id="283"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30" y="24"/>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2B45A-68B6-416B-8176-83BD698ED825}" type="datetimeFigureOut">
              <a:rPr lang="en-US" smtClean="0"/>
              <a:t>16-Dec-17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2148873897"/>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B45A-68B6-416B-8176-83BD698ED825}" type="datetimeFigureOut">
              <a:rPr lang="en-US" smtClean="0"/>
              <a:t>16-Dec-17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283549931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B45A-68B6-416B-8176-83BD698ED825}" type="datetimeFigureOut">
              <a:rPr lang="en-US" smtClean="0"/>
              <a:t>16-Dec-17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105662114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B45A-68B6-416B-8176-83BD698ED825}" type="datetimeFigureOut">
              <a:rPr lang="en-US" smtClean="0"/>
              <a:t>16-Dec-17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1887429709"/>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2B45A-68B6-416B-8176-83BD698ED825}" type="datetimeFigureOut">
              <a:rPr lang="en-US" smtClean="0"/>
              <a:t>16-Dec-17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3728111887"/>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2B45A-68B6-416B-8176-83BD698ED825}" type="datetimeFigureOut">
              <a:rPr lang="en-US" smtClean="0"/>
              <a:t>16-Dec-17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349363903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2B45A-68B6-416B-8176-83BD698ED825}" type="datetimeFigureOut">
              <a:rPr lang="en-US" smtClean="0"/>
              <a:t>16-Dec-17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3804158747"/>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2B45A-68B6-416B-8176-83BD698ED825}" type="datetimeFigureOut">
              <a:rPr lang="en-US" smtClean="0"/>
              <a:t>16-Dec-17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3182251882"/>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2B45A-68B6-416B-8176-83BD698ED825}" type="datetimeFigureOut">
              <a:rPr lang="en-US" smtClean="0"/>
              <a:t>16-Dec-17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299952425"/>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B45A-68B6-416B-8176-83BD698ED825}" type="datetimeFigureOut">
              <a:rPr lang="en-US" smtClean="0"/>
              <a:t>16-Dec-17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253107361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B45A-68B6-416B-8176-83BD698ED825}" type="datetimeFigureOut">
              <a:rPr lang="en-US" smtClean="0"/>
              <a:t>16-Dec-17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F23D-9356-47D2-B27A-29715E44A6B1}" type="slidenum">
              <a:rPr lang="en-US" smtClean="0"/>
              <a:t>‹#›</a:t>
            </a:fld>
            <a:endParaRPr lang="en-US"/>
          </a:p>
        </p:txBody>
      </p:sp>
    </p:spTree>
    <p:extLst>
      <p:ext uri="{BB962C8B-B14F-4D97-AF65-F5344CB8AC3E}">
        <p14:creationId xmlns:p14="http://schemas.microsoft.com/office/powerpoint/2010/main" val="3034157403"/>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2B45A-68B6-416B-8176-83BD698ED825}" type="datetimeFigureOut">
              <a:rPr lang="en-US" smtClean="0"/>
              <a:t>16-Dec-17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DF23D-9356-47D2-B27A-29715E44A6B1}" type="slidenum">
              <a:rPr lang="en-US" smtClean="0"/>
              <a:t>‹#›</a:t>
            </a:fld>
            <a:endParaRPr lang="en-US"/>
          </a:p>
        </p:txBody>
      </p:sp>
    </p:spTree>
    <p:extLst>
      <p:ext uri="{BB962C8B-B14F-4D97-AF65-F5344CB8AC3E}">
        <p14:creationId xmlns:p14="http://schemas.microsoft.com/office/powerpoint/2010/main" val="419517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000"/>
            <a:ext cx="9144000" cy="3048000"/>
          </a:xfrm>
          <a:solidFill>
            <a:schemeClr val="accent3">
              <a:lumMod val="60000"/>
              <a:lumOff val="40000"/>
            </a:schemeClr>
          </a:solidFill>
        </p:spPr>
        <p:txBody>
          <a:bodyPr>
            <a:normAutofit/>
          </a:bodyPr>
          <a:lstStyle/>
          <a:p>
            <a:r>
              <a:rPr lang="en-US" sz="2000" dirty="0" smtClean="0">
                <a:solidFill>
                  <a:schemeClr val="tx1"/>
                </a:solidFill>
              </a:rPr>
              <a:t>- </a:t>
            </a:r>
            <a:r>
              <a:rPr lang="hi-IN" sz="2000" dirty="0" smtClean="0">
                <a:solidFill>
                  <a:schemeClr val="tx1"/>
                </a:solidFill>
              </a:rPr>
              <a:t>प्रस्तुति</a:t>
            </a:r>
            <a:r>
              <a:rPr lang="en-US" sz="2400" dirty="0">
                <a:solidFill>
                  <a:schemeClr val="tx1"/>
                </a:solidFill>
              </a:rPr>
              <a:t> </a:t>
            </a:r>
            <a:r>
              <a:rPr lang="en-US" sz="2400" dirty="0" smtClean="0">
                <a:solidFill>
                  <a:schemeClr val="tx1"/>
                </a:solidFill>
              </a:rPr>
              <a:t>-</a:t>
            </a:r>
            <a:endParaRPr lang="en-US" sz="2400" dirty="0">
              <a:solidFill>
                <a:schemeClr val="tx1"/>
              </a:solidFill>
            </a:endParaRPr>
          </a:p>
          <a:p>
            <a:r>
              <a:rPr lang="hi-IN" sz="2800" dirty="0" smtClean="0">
                <a:solidFill>
                  <a:srgbClr val="FF0000"/>
                </a:solidFill>
              </a:rPr>
              <a:t>प्रमोद </a:t>
            </a:r>
            <a:r>
              <a:rPr lang="hi-IN" sz="2800" dirty="0">
                <a:solidFill>
                  <a:srgbClr val="FF0000"/>
                </a:solidFill>
              </a:rPr>
              <a:t>बेनीवाल </a:t>
            </a:r>
            <a:endParaRPr lang="en-US" sz="2800" dirty="0">
              <a:solidFill>
                <a:srgbClr val="FF0000"/>
              </a:solidFill>
            </a:endParaRPr>
          </a:p>
          <a:p>
            <a:r>
              <a:rPr lang="hi-IN" sz="2400" dirty="0" smtClean="0">
                <a:solidFill>
                  <a:srgbClr val="00B050"/>
                </a:solidFill>
              </a:rPr>
              <a:t>प्रधानाचार्य </a:t>
            </a:r>
            <a:endParaRPr lang="en-US" sz="2400" dirty="0" smtClean="0">
              <a:solidFill>
                <a:srgbClr val="00B050"/>
              </a:solidFill>
            </a:endParaRPr>
          </a:p>
          <a:p>
            <a:r>
              <a:rPr lang="hi-IN" sz="2400" dirty="0" smtClean="0">
                <a:solidFill>
                  <a:srgbClr val="0070C0"/>
                </a:solidFill>
              </a:rPr>
              <a:t>राजकीय </a:t>
            </a:r>
            <a:r>
              <a:rPr lang="hi-IN" sz="2400" dirty="0">
                <a:solidFill>
                  <a:srgbClr val="0070C0"/>
                </a:solidFill>
              </a:rPr>
              <a:t>उच्च माध्यमिक विद्यालय रामजी का गोल </a:t>
            </a:r>
            <a:endParaRPr lang="en-US" sz="2400" dirty="0" smtClean="0">
              <a:solidFill>
                <a:srgbClr val="0070C0"/>
              </a:solidFill>
            </a:endParaRPr>
          </a:p>
          <a:p>
            <a:r>
              <a:rPr lang="hi-IN" sz="2400" dirty="0" smtClean="0">
                <a:solidFill>
                  <a:srgbClr val="0070C0"/>
                </a:solidFill>
              </a:rPr>
              <a:t>बाड़मेर </a:t>
            </a:r>
            <a:r>
              <a:rPr lang="en-US" sz="2400" dirty="0" smtClean="0">
                <a:solidFill>
                  <a:srgbClr val="0070C0"/>
                </a:solidFill>
              </a:rPr>
              <a:t>(</a:t>
            </a:r>
            <a:r>
              <a:rPr lang="hi-IN" sz="2400" dirty="0" smtClean="0">
                <a:solidFill>
                  <a:srgbClr val="0070C0"/>
                </a:solidFill>
              </a:rPr>
              <a:t>राज</a:t>
            </a:r>
            <a:r>
              <a:rPr lang="en-US" sz="2400" dirty="0" smtClean="0">
                <a:solidFill>
                  <a:srgbClr val="0070C0"/>
                </a:solidFill>
              </a:rPr>
              <a:t>)</a:t>
            </a:r>
          </a:p>
          <a:p>
            <a:r>
              <a:rPr lang="en-US" sz="2400" dirty="0" smtClean="0">
                <a:solidFill>
                  <a:srgbClr val="002060"/>
                </a:solidFill>
              </a:rPr>
              <a:t>Mob. No. 9460658080</a:t>
            </a:r>
            <a:endParaRPr lang="en-US" sz="2400" dirty="0">
              <a:solidFill>
                <a:srgbClr val="002060"/>
              </a:solidFill>
            </a:endParaRPr>
          </a:p>
        </p:txBody>
      </p:sp>
      <p:sp>
        <p:nvSpPr>
          <p:cNvPr id="2" name="Title 1"/>
          <p:cNvSpPr>
            <a:spLocks noGrp="1"/>
          </p:cNvSpPr>
          <p:nvPr>
            <p:ph type="ctrTitle"/>
          </p:nvPr>
        </p:nvSpPr>
        <p:spPr>
          <a:xfrm>
            <a:off x="0" y="0"/>
            <a:ext cx="9144000" cy="3810000"/>
          </a:xfrm>
          <a:solidFill>
            <a:schemeClr val="accent6">
              <a:lumMod val="20000"/>
              <a:lumOff val="80000"/>
            </a:schemeClr>
          </a:solidFill>
        </p:spPr>
        <p:txBody>
          <a:bodyPr>
            <a:normAutofit/>
          </a:bodyPr>
          <a:lstStyle/>
          <a:p>
            <a:r>
              <a:rPr lang="hi-IN" sz="3200" dirty="0" smtClean="0">
                <a:solidFill>
                  <a:srgbClr val="FF0000"/>
                </a:solidFill>
              </a:rPr>
              <a:t>कक्षा</a:t>
            </a:r>
            <a:r>
              <a:rPr lang="en-US" sz="3200" dirty="0" smtClean="0">
                <a:solidFill>
                  <a:srgbClr val="FF0000"/>
                </a:solidFill>
              </a:rPr>
              <a:t> -10</a:t>
            </a:r>
            <a:r>
              <a:rPr lang="en-US" sz="3200" dirty="0"/>
              <a:t/>
            </a:r>
            <a:br>
              <a:rPr lang="en-US" sz="3200" dirty="0"/>
            </a:br>
            <a:r>
              <a:rPr lang="hi-IN" sz="3200" dirty="0" smtClean="0">
                <a:solidFill>
                  <a:srgbClr val="0070C0"/>
                </a:solidFill>
              </a:rPr>
              <a:t>विषय</a:t>
            </a:r>
            <a:r>
              <a:rPr lang="en-US" sz="3200" dirty="0" smtClean="0">
                <a:solidFill>
                  <a:srgbClr val="0070C0"/>
                </a:solidFill>
              </a:rPr>
              <a:t> –</a:t>
            </a:r>
            <a:r>
              <a:rPr lang="hi-IN" sz="3200" dirty="0" smtClean="0">
                <a:solidFill>
                  <a:srgbClr val="0070C0"/>
                </a:solidFill>
              </a:rPr>
              <a:t> विज्ञान</a:t>
            </a:r>
            <a:r>
              <a:rPr lang="en-US" sz="3200" dirty="0"/>
              <a:t/>
            </a:r>
            <a:br>
              <a:rPr lang="en-US" sz="3200" dirty="0"/>
            </a:br>
            <a:r>
              <a:rPr lang="hi-IN" sz="3200" dirty="0" smtClean="0">
                <a:solidFill>
                  <a:srgbClr val="00B050"/>
                </a:solidFill>
              </a:rPr>
              <a:t>अध्याय</a:t>
            </a:r>
            <a:r>
              <a:rPr lang="en-US" sz="3200" dirty="0" smtClean="0">
                <a:solidFill>
                  <a:srgbClr val="00B050"/>
                </a:solidFill>
              </a:rPr>
              <a:t> – 18</a:t>
            </a:r>
            <a:r>
              <a:rPr lang="en-US" sz="3200" dirty="0"/>
              <a:t/>
            </a:r>
            <a:br>
              <a:rPr lang="en-US" sz="3200" dirty="0"/>
            </a:br>
            <a:r>
              <a:rPr lang="hi-IN" sz="2800" dirty="0" smtClean="0">
                <a:solidFill>
                  <a:srgbClr val="FF0000"/>
                </a:solidFill>
              </a:rPr>
              <a:t>भारतीय </a:t>
            </a:r>
            <a:r>
              <a:rPr lang="hi-IN" sz="2800" dirty="0">
                <a:solidFill>
                  <a:srgbClr val="FF0000"/>
                </a:solidFill>
              </a:rPr>
              <a:t>वैज्ञानिक </a:t>
            </a:r>
            <a:r>
              <a:rPr lang="en-US" sz="2800" dirty="0" smtClean="0">
                <a:solidFill>
                  <a:srgbClr val="FF0000"/>
                </a:solidFill>
              </a:rPr>
              <a:t>: </a:t>
            </a:r>
            <a:r>
              <a:rPr lang="hi-IN" sz="2800" dirty="0" smtClean="0">
                <a:solidFill>
                  <a:srgbClr val="FF0000"/>
                </a:solidFill>
              </a:rPr>
              <a:t>जीवन </a:t>
            </a:r>
            <a:r>
              <a:rPr lang="hi-IN" sz="2800" dirty="0">
                <a:solidFill>
                  <a:srgbClr val="FF0000"/>
                </a:solidFill>
              </a:rPr>
              <a:t>परिचय एवं </a:t>
            </a:r>
            <a:r>
              <a:rPr lang="hi-IN" sz="2800" dirty="0" smtClean="0">
                <a:solidFill>
                  <a:srgbClr val="FF0000"/>
                </a:solidFill>
              </a:rPr>
              <a:t>उपलब्धियां</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Indian Scientist : Biography and Achievements</a:t>
            </a:r>
            <a:r>
              <a:rPr lang="hi-IN" sz="2800" dirty="0" smtClean="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3735664561"/>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a:solidFill>
            <a:schemeClr val="accent4">
              <a:lumMod val="40000"/>
              <a:lumOff val="60000"/>
            </a:schemeClr>
          </a:solidFill>
        </p:spPr>
        <p:txBody>
          <a:bodyPr>
            <a:noAutofit/>
          </a:bodyPr>
          <a:lstStyle/>
          <a:p>
            <a:r>
              <a:rPr lang="en-US" sz="2800" b="1" u="sng" dirty="0" err="1"/>
              <a:t>सी</a:t>
            </a:r>
            <a:r>
              <a:rPr lang="en-US" sz="2800" b="1" u="sng" dirty="0"/>
              <a:t>. </a:t>
            </a:r>
            <a:r>
              <a:rPr lang="en-US" sz="2800" b="1" u="sng" dirty="0" err="1"/>
              <a:t>वी</a:t>
            </a:r>
            <a:r>
              <a:rPr lang="en-US" sz="2800" b="1" u="sng" dirty="0"/>
              <a:t>. </a:t>
            </a:r>
            <a:r>
              <a:rPr lang="en-US" sz="2800" b="1" u="sng" dirty="0" err="1" smtClean="0"/>
              <a:t>रमन</a:t>
            </a:r>
            <a:endParaRPr lang="en-US" sz="2800" b="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27198"/>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49362"/>
          </a:xfrm>
          <a:solidFill>
            <a:schemeClr val="accent3">
              <a:lumMod val="40000"/>
              <a:lumOff val="60000"/>
            </a:schemeClr>
          </a:solidFill>
        </p:spPr>
        <p:txBody>
          <a:bodyPr>
            <a:noAutofit/>
          </a:bodyPr>
          <a:lstStyle/>
          <a:p>
            <a:pPr>
              <a:lnSpc>
                <a:spcPct val="150000"/>
              </a:lnSpc>
            </a:pPr>
            <a:r>
              <a:rPr lang="en-US" sz="2400" dirty="0" err="1" smtClean="0"/>
              <a:t>चन्द्रशेखर</a:t>
            </a:r>
            <a:r>
              <a:rPr lang="en-US" sz="2400" dirty="0" smtClean="0"/>
              <a:t> </a:t>
            </a:r>
            <a:r>
              <a:rPr lang="en-US" sz="2400" dirty="0" err="1"/>
              <a:t>वेंकटरमन</a:t>
            </a:r>
            <a:r>
              <a:rPr lang="en-US" sz="2400" dirty="0"/>
              <a:t> </a:t>
            </a:r>
            <a:r>
              <a:rPr lang="en-US" sz="2400" dirty="0" err="1"/>
              <a:t>का</a:t>
            </a:r>
            <a:r>
              <a:rPr lang="en-US" sz="2400" dirty="0"/>
              <a:t> </a:t>
            </a:r>
            <a:r>
              <a:rPr lang="en-US" sz="2400" dirty="0" err="1"/>
              <a:t>जन्म</a:t>
            </a:r>
            <a:r>
              <a:rPr lang="en-US" sz="2400" dirty="0"/>
              <a:t> 7 </a:t>
            </a:r>
            <a:r>
              <a:rPr lang="en-US" sz="2400" dirty="0" err="1"/>
              <a:t>नवम्बर</a:t>
            </a:r>
            <a:r>
              <a:rPr lang="en-US" sz="2400" dirty="0"/>
              <a:t> 1888 </a:t>
            </a:r>
            <a:r>
              <a:rPr lang="en-US" sz="2400" dirty="0" err="1"/>
              <a:t>को</a:t>
            </a:r>
            <a:r>
              <a:rPr lang="en-US" sz="2400" dirty="0"/>
              <a:t> </a:t>
            </a:r>
            <a:r>
              <a:rPr lang="en-US" sz="2400" dirty="0" err="1"/>
              <a:t>तमिलनाडु</a:t>
            </a:r>
            <a:r>
              <a:rPr lang="en-US" sz="2400" dirty="0"/>
              <a:t> </a:t>
            </a:r>
            <a:r>
              <a:rPr lang="en-US" sz="2400" dirty="0" err="1"/>
              <a:t>के</a:t>
            </a:r>
            <a:r>
              <a:rPr lang="en-US" sz="2400" dirty="0"/>
              <a:t> </a:t>
            </a:r>
            <a:r>
              <a:rPr lang="en-US" sz="2400" dirty="0" err="1"/>
              <a:t>तिरूचिरापल्ली</a:t>
            </a:r>
            <a:r>
              <a:rPr lang="en-US" sz="2400" dirty="0"/>
              <a:t> </a:t>
            </a:r>
            <a:r>
              <a:rPr lang="en-US" sz="2400" dirty="0" err="1"/>
              <a:t>शहर</a:t>
            </a:r>
            <a:r>
              <a:rPr lang="en-US" sz="2400" dirty="0"/>
              <a:t> </a:t>
            </a:r>
            <a:r>
              <a:rPr lang="en-US" sz="2400" dirty="0" err="1"/>
              <a:t>में</a:t>
            </a:r>
            <a:r>
              <a:rPr lang="en-US" sz="2400" dirty="0"/>
              <a:t> </a:t>
            </a:r>
            <a:r>
              <a:rPr lang="en-US" sz="2400" dirty="0" err="1"/>
              <a:t>हुआ</a:t>
            </a:r>
            <a:r>
              <a:rPr lang="en-US" sz="2400" dirty="0" smtClean="0"/>
              <a:t>।</a:t>
            </a:r>
            <a:endParaRPr lang="en-US"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621113" cy="435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429948"/>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935162"/>
          </a:xfrm>
          <a:solidFill>
            <a:schemeClr val="bg1">
              <a:lumMod val="95000"/>
            </a:schemeClr>
          </a:solidFill>
        </p:spPr>
        <p:txBody>
          <a:bodyPr>
            <a:noAutofit/>
          </a:bodyPr>
          <a:lstStyle/>
          <a:p>
            <a:pPr>
              <a:lnSpc>
                <a:spcPct val="150000"/>
              </a:lnSpc>
            </a:pPr>
            <a:r>
              <a:rPr lang="en-US" sz="2400" dirty="0" err="1" smtClean="0"/>
              <a:t>इन्होनें</a:t>
            </a:r>
            <a:r>
              <a:rPr lang="en-US" sz="2400" dirty="0" smtClean="0"/>
              <a:t> </a:t>
            </a:r>
            <a:r>
              <a:rPr lang="en-US" sz="2400" dirty="0"/>
              <a:t>28 </a:t>
            </a:r>
            <a:r>
              <a:rPr lang="en-US" sz="2400" dirty="0" err="1"/>
              <a:t>फरवरी</a:t>
            </a:r>
            <a:r>
              <a:rPr lang="en-US" sz="2400" dirty="0"/>
              <a:t> 1927 </a:t>
            </a:r>
            <a:r>
              <a:rPr lang="en-US" sz="2400" dirty="0" err="1"/>
              <a:t>को</a:t>
            </a:r>
            <a:r>
              <a:rPr lang="en-US" sz="2400" dirty="0"/>
              <a:t> </a:t>
            </a:r>
            <a:r>
              <a:rPr lang="en-US" sz="2400" dirty="0" err="1"/>
              <a:t>विश्व</a:t>
            </a:r>
            <a:r>
              <a:rPr lang="en-US" sz="2400" dirty="0"/>
              <a:t> </a:t>
            </a:r>
            <a:r>
              <a:rPr lang="en-US" sz="2400" dirty="0" err="1"/>
              <a:t>प्रसिद्ध</a:t>
            </a:r>
            <a:r>
              <a:rPr lang="en-US" sz="2400" dirty="0"/>
              <a:t> ’</a:t>
            </a:r>
            <a:r>
              <a:rPr lang="en-US" sz="2400" dirty="0" err="1"/>
              <a:t>रमन</a:t>
            </a:r>
            <a:r>
              <a:rPr lang="en-US" sz="2400" dirty="0"/>
              <a:t> </a:t>
            </a:r>
            <a:r>
              <a:rPr lang="en-US" sz="2400" dirty="0" err="1"/>
              <a:t>प्रभाव</a:t>
            </a:r>
            <a:r>
              <a:rPr lang="en-US" sz="2400" dirty="0"/>
              <a:t>’ </a:t>
            </a:r>
            <a:r>
              <a:rPr lang="en-US" sz="2400" dirty="0" err="1"/>
              <a:t>की</a:t>
            </a:r>
            <a:r>
              <a:rPr lang="en-US" sz="2400" dirty="0"/>
              <a:t> </a:t>
            </a:r>
            <a:r>
              <a:rPr lang="en-US" sz="2400" dirty="0" err="1"/>
              <a:t>खोज</a:t>
            </a:r>
            <a:r>
              <a:rPr lang="en-US" sz="2400" dirty="0"/>
              <a:t> </a:t>
            </a:r>
            <a:r>
              <a:rPr lang="en-US" sz="2400" dirty="0" err="1"/>
              <a:t>की</a:t>
            </a:r>
            <a:r>
              <a:rPr lang="en-US" sz="2400" dirty="0" smtClean="0"/>
              <a:t>,</a:t>
            </a:r>
            <a:br>
              <a:rPr lang="en-US" sz="2400" dirty="0" smtClean="0"/>
            </a:br>
            <a:r>
              <a:rPr lang="en-US" sz="2400" dirty="0" err="1" smtClean="0"/>
              <a:t>जिसकी</a:t>
            </a:r>
            <a:r>
              <a:rPr lang="en-US" sz="2400" dirty="0" smtClean="0"/>
              <a:t> </a:t>
            </a:r>
            <a:r>
              <a:rPr lang="en-US" sz="2400" dirty="0" err="1"/>
              <a:t>याद</a:t>
            </a:r>
            <a:r>
              <a:rPr lang="en-US" sz="2400" dirty="0"/>
              <a:t> </a:t>
            </a:r>
            <a:r>
              <a:rPr lang="en-US" sz="2400" dirty="0" err="1"/>
              <a:t>में</a:t>
            </a:r>
            <a:r>
              <a:rPr lang="en-US" sz="2400" dirty="0"/>
              <a:t> 28 </a:t>
            </a:r>
            <a:r>
              <a:rPr lang="en-US" sz="2400" dirty="0" err="1"/>
              <a:t>फरवरी</a:t>
            </a:r>
            <a:r>
              <a:rPr lang="en-US" sz="2400" dirty="0"/>
              <a:t> </a:t>
            </a:r>
            <a:r>
              <a:rPr lang="en-US" sz="2400" dirty="0" err="1"/>
              <a:t>को</a:t>
            </a:r>
            <a:r>
              <a:rPr lang="en-US" sz="2400" dirty="0"/>
              <a:t> </a:t>
            </a:r>
            <a:r>
              <a:rPr lang="hi-IN" sz="2400" dirty="0" smtClean="0"/>
              <a:t>राष्ट्रीय </a:t>
            </a:r>
            <a:r>
              <a:rPr lang="en-US" sz="2400" dirty="0" err="1" smtClean="0"/>
              <a:t>विज्ञान</a:t>
            </a:r>
            <a:r>
              <a:rPr lang="en-US" sz="2400" dirty="0" smtClean="0"/>
              <a:t> </a:t>
            </a:r>
            <a:r>
              <a:rPr lang="en-US" sz="2400" dirty="0" err="1" smtClean="0"/>
              <a:t>दिवस</a:t>
            </a:r>
            <a:r>
              <a:rPr lang="en-US" sz="2400" dirty="0" smtClean="0"/>
              <a:t> </a:t>
            </a:r>
            <a:r>
              <a:rPr lang="en-US" sz="2400" dirty="0" err="1"/>
              <a:t>मनाया</a:t>
            </a:r>
            <a:r>
              <a:rPr lang="en-US" sz="2400" dirty="0"/>
              <a:t> </a:t>
            </a:r>
            <a:r>
              <a:rPr lang="en-US" sz="2400" dirty="0" err="1"/>
              <a:t>जाता</a:t>
            </a:r>
            <a:r>
              <a:rPr lang="en-US" sz="2400" dirty="0"/>
              <a:t> </a:t>
            </a:r>
            <a:r>
              <a:rPr lang="en-US" sz="2400" dirty="0" err="1"/>
              <a:t>है</a:t>
            </a:r>
            <a:r>
              <a:rPr lang="en-US" sz="2400" dirty="0" smtClean="0"/>
              <a:t>।</a:t>
            </a:r>
            <a:br>
              <a:rPr lang="en-US" sz="2400" dirty="0" smtClean="0"/>
            </a:br>
            <a:r>
              <a:rPr lang="en-US" sz="2400" dirty="0" err="1" smtClean="0"/>
              <a:t>इसके</a:t>
            </a:r>
            <a:r>
              <a:rPr lang="en-US" sz="2400" dirty="0" smtClean="0"/>
              <a:t> </a:t>
            </a:r>
            <a:r>
              <a:rPr lang="en-US" sz="2400" dirty="0" err="1"/>
              <a:t>लिए</a:t>
            </a:r>
            <a:r>
              <a:rPr lang="en-US" sz="2400" dirty="0"/>
              <a:t> </a:t>
            </a:r>
            <a:r>
              <a:rPr lang="en-US" sz="2400" dirty="0" err="1"/>
              <a:t>इन्हें</a:t>
            </a:r>
            <a:r>
              <a:rPr lang="en-US" sz="2400" dirty="0"/>
              <a:t> 1930 </a:t>
            </a:r>
            <a:r>
              <a:rPr lang="en-US" sz="2400" dirty="0" err="1"/>
              <a:t>में</a:t>
            </a:r>
            <a:r>
              <a:rPr lang="en-US" sz="2400" dirty="0"/>
              <a:t> </a:t>
            </a:r>
            <a:r>
              <a:rPr lang="en-US" sz="2400" dirty="0" err="1"/>
              <a:t>भौतिकी</a:t>
            </a:r>
            <a:r>
              <a:rPr lang="en-US" sz="2400" dirty="0"/>
              <a:t> </a:t>
            </a:r>
            <a:r>
              <a:rPr lang="en-US" sz="2400" dirty="0" err="1"/>
              <a:t>के</a:t>
            </a:r>
            <a:r>
              <a:rPr lang="en-US" sz="2400" dirty="0"/>
              <a:t> </a:t>
            </a:r>
            <a:r>
              <a:rPr lang="en-US" sz="2400" dirty="0" err="1"/>
              <a:t>क्षेत्र</a:t>
            </a:r>
            <a:r>
              <a:rPr lang="en-US" sz="2400" dirty="0"/>
              <a:t> </a:t>
            </a:r>
            <a:r>
              <a:rPr lang="en-US" sz="2400" dirty="0" err="1"/>
              <a:t>में</a:t>
            </a:r>
            <a:r>
              <a:rPr lang="en-US" sz="2400" dirty="0"/>
              <a:t> </a:t>
            </a:r>
            <a:r>
              <a:rPr lang="en-US" sz="2400" dirty="0" err="1"/>
              <a:t>नोबल</a:t>
            </a:r>
            <a:r>
              <a:rPr lang="en-US" sz="2400" dirty="0"/>
              <a:t> </a:t>
            </a:r>
            <a:r>
              <a:rPr lang="en-US" sz="2400" dirty="0" err="1"/>
              <a:t>पुरूस्कार</a:t>
            </a:r>
            <a:r>
              <a:rPr lang="en-US" sz="2400" dirty="0"/>
              <a:t> </a:t>
            </a:r>
            <a:r>
              <a:rPr lang="en-US" sz="2400" dirty="0" err="1"/>
              <a:t>भी</a:t>
            </a:r>
            <a:r>
              <a:rPr lang="en-US" sz="2400" dirty="0"/>
              <a:t> </a:t>
            </a:r>
            <a:r>
              <a:rPr lang="en-US" sz="2400" dirty="0" err="1"/>
              <a:t>मिला</a:t>
            </a:r>
            <a:r>
              <a:rPr lang="en-US" sz="2400" dirty="0" smtClean="0"/>
              <a:t>।</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310457" cy="422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899795"/>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40000"/>
              <a:lumOff val="60000"/>
            </a:schemeClr>
          </a:solidFill>
        </p:spPr>
        <p:txBody>
          <a:bodyPr>
            <a:noAutofit/>
          </a:bodyPr>
          <a:lstStyle/>
          <a:p>
            <a:pPr>
              <a:lnSpc>
                <a:spcPct val="150000"/>
              </a:lnSpc>
            </a:pPr>
            <a:r>
              <a:rPr lang="en-US" sz="1800" dirty="0"/>
              <a:t/>
            </a:r>
            <a:br>
              <a:rPr lang="en-US" sz="1800" dirty="0"/>
            </a:br>
            <a:r>
              <a:rPr lang="en-US" sz="2400" dirty="0"/>
              <a:t>1954 </a:t>
            </a:r>
            <a:r>
              <a:rPr lang="en-US" sz="2400" dirty="0" err="1"/>
              <a:t>में</a:t>
            </a:r>
            <a:r>
              <a:rPr lang="en-US" sz="2400" dirty="0"/>
              <a:t> </a:t>
            </a:r>
            <a:r>
              <a:rPr lang="en-US" sz="2400" dirty="0" err="1"/>
              <a:t>इन्हें</a:t>
            </a:r>
            <a:r>
              <a:rPr lang="en-US" sz="2400" dirty="0"/>
              <a:t> </a:t>
            </a:r>
            <a:r>
              <a:rPr lang="en-US" sz="2400" dirty="0" err="1"/>
              <a:t>भारत</a:t>
            </a:r>
            <a:r>
              <a:rPr lang="en-US" sz="2400" dirty="0"/>
              <a:t> </a:t>
            </a:r>
            <a:r>
              <a:rPr lang="en-US" sz="2400" dirty="0" err="1"/>
              <a:t>का</a:t>
            </a:r>
            <a:r>
              <a:rPr lang="en-US" sz="2400" dirty="0"/>
              <a:t> </a:t>
            </a:r>
            <a:r>
              <a:rPr lang="en-US" sz="2400" dirty="0" err="1"/>
              <a:t>सर्वोच्च</a:t>
            </a:r>
            <a:r>
              <a:rPr lang="en-US" sz="2400" dirty="0"/>
              <a:t> </a:t>
            </a:r>
            <a:r>
              <a:rPr lang="en-US" sz="2400" dirty="0" err="1"/>
              <a:t>सम्मान</a:t>
            </a:r>
            <a:r>
              <a:rPr lang="en-US" sz="2400" dirty="0"/>
              <a:t> </a:t>
            </a:r>
            <a:r>
              <a:rPr lang="en-US" sz="2400" dirty="0" err="1" smtClean="0"/>
              <a:t>भारत</a:t>
            </a:r>
            <a:r>
              <a:rPr lang="en-US" sz="2400" dirty="0" smtClean="0"/>
              <a:t> </a:t>
            </a:r>
            <a:r>
              <a:rPr lang="en-US" sz="2400" dirty="0" err="1" smtClean="0"/>
              <a:t>रत्न</a:t>
            </a:r>
            <a:r>
              <a:rPr lang="en-US" sz="2400" dirty="0" smtClean="0"/>
              <a:t> </a:t>
            </a:r>
            <a:r>
              <a:rPr lang="en-US" sz="2400" dirty="0" err="1"/>
              <a:t>से</a:t>
            </a:r>
            <a:r>
              <a:rPr lang="en-US" sz="2400" dirty="0"/>
              <a:t> </a:t>
            </a:r>
            <a:r>
              <a:rPr lang="en-US" sz="2400" dirty="0" err="1"/>
              <a:t>सम्मानित</a:t>
            </a:r>
            <a:r>
              <a:rPr lang="en-US" sz="2400" dirty="0"/>
              <a:t> </a:t>
            </a:r>
            <a:r>
              <a:rPr lang="en-US" sz="2400" dirty="0" err="1"/>
              <a:t>किया</a:t>
            </a:r>
            <a:r>
              <a:rPr lang="en-US" sz="2400" dirty="0"/>
              <a:t> </a:t>
            </a:r>
            <a:r>
              <a:rPr lang="en-US" sz="2400" dirty="0" err="1"/>
              <a:t>गया</a:t>
            </a:r>
            <a:r>
              <a:rPr lang="en-US" sz="2400" dirty="0"/>
              <a:t>। </a:t>
            </a:r>
            <a:br>
              <a:rPr lang="en-US" sz="2400" dirty="0"/>
            </a:br>
            <a:r>
              <a:rPr lang="en-US" sz="2400" dirty="0"/>
              <a:t>1957 </a:t>
            </a:r>
            <a:r>
              <a:rPr lang="en-US" sz="2400" dirty="0" err="1"/>
              <a:t>में</a:t>
            </a:r>
            <a:r>
              <a:rPr lang="en-US" sz="2400" dirty="0"/>
              <a:t> </a:t>
            </a:r>
            <a:r>
              <a:rPr lang="en-US" sz="2400" dirty="0" err="1"/>
              <a:t>लेलिन</a:t>
            </a:r>
            <a:r>
              <a:rPr lang="en-US" sz="2400" dirty="0"/>
              <a:t> </a:t>
            </a:r>
            <a:r>
              <a:rPr lang="en-US" sz="2400" dirty="0" err="1"/>
              <a:t>शांति</a:t>
            </a:r>
            <a:r>
              <a:rPr lang="en-US" sz="2400" dirty="0"/>
              <a:t> </a:t>
            </a:r>
            <a:r>
              <a:rPr lang="en-US" sz="2400" dirty="0" err="1"/>
              <a:t>पुरूस्कार</a:t>
            </a:r>
            <a:r>
              <a:rPr lang="en-US" sz="2400" dirty="0"/>
              <a:t> </a:t>
            </a:r>
            <a:r>
              <a:rPr lang="en-US" sz="2400" dirty="0" err="1"/>
              <a:t>से</a:t>
            </a:r>
            <a:r>
              <a:rPr lang="en-US" sz="2400" dirty="0"/>
              <a:t> </a:t>
            </a:r>
            <a:r>
              <a:rPr lang="en-US" sz="2400" dirty="0" err="1"/>
              <a:t>सम्मानित</a:t>
            </a:r>
            <a:r>
              <a:rPr lang="en-US" sz="2400" dirty="0"/>
              <a:t> </a:t>
            </a:r>
            <a:r>
              <a:rPr lang="en-US" sz="2400" dirty="0" err="1"/>
              <a:t>किया</a:t>
            </a:r>
            <a:r>
              <a:rPr lang="en-US" sz="2400" dirty="0"/>
              <a:t> </a:t>
            </a:r>
            <a:r>
              <a:rPr lang="en-US" sz="2400" dirty="0" err="1"/>
              <a:t>गया</a:t>
            </a:r>
            <a:r>
              <a:rPr lang="en-US" sz="2400" dirty="0"/>
              <a:t>।</a:t>
            </a:r>
            <a:r>
              <a:rPr lang="en-US" sz="1800" dirty="0"/>
              <a:t/>
            </a:r>
            <a:br>
              <a:rPr lang="en-US" sz="1800" dirty="0"/>
            </a:br>
            <a:endParaRPr lang="en-US"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522508" cy="48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075936"/>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lumMod val="95000"/>
            </a:schemeClr>
          </a:solidFill>
        </p:spPr>
        <p:txBody>
          <a:bodyPr>
            <a:noAutofit/>
          </a:bodyPr>
          <a:lstStyle/>
          <a:p>
            <a:r>
              <a:rPr lang="en-US" sz="2400" dirty="0" smtClean="0"/>
              <a:t>20 </a:t>
            </a:r>
            <a:r>
              <a:rPr lang="en-US" sz="2400" dirty="0" err="1" smtClean="0"/>
              <a:t>नवम्बर</a:t>
            </a:r>
            <a:r>
              <a:rPr lang="en-US" sz="2400" dirty="0" smtClean="0"/>
              <a:t> 1970 </a:t>
            </a:r>
            <a:r>
              <a:rPr lang="en-US" sz="2400" dirty="0" err="1" smtClean="0"/>
              <a:t>को</a:t>
            </a:r>
            <a:r>
              <a:rPr lang="en-US" sz="2400" dirty="0" smtClean="0"/>
              <a:t> </a:t>
            </a:r>
            <a:r>
              <a:rPr lang="en-US" sz="2400" dirty="0" err="1" smtClean="0"/>
              <a:t>इनकी</a:t>
            </a:r>
            <a:r>
              <a:rPr lang="en-US" sz="2400" dirty="0" smtClean="0"/>
              <a:t> </a:t>
            </a:r>
            <a:r>
              <a:rPr lang="en-US" sz="2400" dirty="0" err="1" smtClean="0"/>
              <a:t>मृत्यु</a:t>
            </a:r>
            <a:r>
              <a:rPr lang="en-US" sz="2400" dirty="0" smtClean="0"/>
              <a:t> </a:t>
            </a:r>
            <a:r>
              <a:rPr lang="en-US" sz="2400" dirty="0" err="1" smtClean="0"/>
              <a:t>हो</a:t>
            </a:r>
            <a:r>
              <a:rPr lang="en-US" sz="2400" dirty="0" smtClean="0"/>
              <a:t> </a:t>
            </a:r>
            <a:r>
              <a:rPr lang="en-US" sz="2400" dirty="0" err="1" smtClean="0"/>
              <a:t>गई</a:t>
            </a:r>
            <a:r>
              <a:rPr lang="en-US" sz="2400" dirty="0" smtClean="0"/>
              <a:t>।</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37658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98565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a:solidFill>
            <a:schemeClr val="accent3">
              <a:lumMod val="60000"/>
              <a:lumOff val="40000"/>
            </a:schemeClr>
          </a:solidFill>
        </p:spPr>
        <p:txBody>
          <a:bodyPr>
            <a:noAutofit/>
          </a:bodyPr>
          <a:lstStyle/>
          <a:p>
            <a:r>
              <a:rPr lang="en-US" sz="3200" dirty="0" err="1"/>
              <a:t>होमी</a:t>
            </a:r>
            <a:r>
              <a:rPr lang="en-US" sz="3200" dirty="0"/>
              <a:t> </a:t>
            </a:r>
            <a:r>
              <a:rPr lang="en-US" sz="3200" dirty="0" err="1"/>
              <a:t>जहांगीर</a:t>
            </a:r>
            <a:r>
              <a:rPr lang="en-US" sz="3200" dirty="0"/>
              <a:t> </a:t>
            </a:r>
            <a:r>
              <a:rPr lang="en-US" sz="3200" dirty="0" err="1" smtClean="0"/>
              <a:t>भाभा</a:t>
            </a:r>
            <a:endParaRPr lang="en-US" sz="32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3657600"/>
            <a:ext cx="2697480" cy="255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64918"/>
            <a:ext cx="2667000" cy="255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64918"/>
            <a:ext cx="1998898" cy="255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86" y="1143000"/>
            <a:ext cx="5016514"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196181"/>
            <a:ext cx="27432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4417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a:solidFill>
            <a:schemeClr val="accent4">
              <a:lumMod val="20000"/>
              <a:lumOff val="80000"/>
            </a:schemeClr>
          </a:solidFill>
        </p:spPr>
        <p:txBody>
          <a:bodyPr>
            <a:noAutofit/>
          </a:bodyPr>
          <a:lstStyle/>
          <a:p>
            <a:r>
              <a:rPr lang="en-US" sz="2400" dirty="0" err="1" smtClean="0"/>
              <a:t>इनका</a:t>
            </a:r>
            <a:r>
              <a:rPr lang="en-US" sz="2400" dirty="0" smtClean="0"/>
              <a:t> </a:t>
            </a:r>
            <a:r>
              <a:rPr lang="en-US" sz="2400" dirty="0" err="1"/>
              <a:t>जन्म</a:t>
            </a:r>
            <a:r>
              <a:rPr lang="en-US" sz="2400" dirty="0"/>
              <a:t> 30 </a:t>
            </a:r>
            <a:r>
              <a:rPr lang="en-US" sz="2400" dirty="0" err="1"/>
              <a:t>अक्टुबर</a:t>
            </a:r>
            <a:r>
              <a:rPr lang="en-US" sz="2400" dirty="0"/>
              <a:t> 1909 </a:t>
            </a:r>
            <a:r>
              <a:rPr lang="en-US" sz="2400" dirty="0" err="1"/>
              <a:t>को</a:t>
            </a:r>
            <a:r>
              <a:rPr lang="en-US" sz="2400" dirty="0"/>
              <a:t> </a:t>
            </a:r>
            <a:r>
              <a:rPr lang="en-US" sz="2400" dirty="0" err="1"/>
              <a:t>मुम्बई</a:t>
            </a:r>
            <a:r>
              <a:rPr lang="en-US" sz="2400" dirty="0"/>
              <a:t> </a:t>
            </a:r>
            <a:r>
              <a:rPr lang="en-US" sz="2400" dirty="0" err="1"/>
              <a:t>में</a:t>
            </a:r>
            <a:r>
              <a:rPr lang="en-US" sz="2400" dirty="0"/>
              <a:t> </a:t>
            </a:r>
            <a:r>
              <a:rPr lang="en-US" sz="2400" dirty="0" err="1"/>
              <a:t>हुआ</a:t>
            </a:r>
            <a:r>
              <a:rPr lang="en-US" sz="2400" dirty="0"/>
              <a:t> </a:t>
            </a:r>
            <a:r>
              <a:rPr lang="en-US" sz="2400" dirty="0" err="1"/>
              <a:t>था</a:t>
            </a:r>
            <a:r>
              <a:rPr lang="en-US" sz="2400" dirty="0" smtClean="0"/>
              <a:t>।</a:t>
            </a:r>
            <a:endParaRPr lang="en-US" sz="2400"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467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970153"/>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lumMod val="95000"/>
            </a:schemeClr>
          </a:solidFill>
        </p:spPr>
        <p:txBody>
          <a:bodyPr>
            <a:noAutofit/>
          </a:bodyPr>
          <a:lstStyle/>
          <a:p>
            <a:pPr>
              <a:lnSpc>
                <a:spcPct val="150000"/>
              </a:lnSpc>
            </a:pPr>
            <a:r>
              <a:rPr lang="en-US" sz="2400" dirty="0" err="1" smtClean="0"/>
              <a:t>इन्होनें</a:t>
            </a:r>
            <a:r>
              <a:rPr lang="en-US" sz="2400" dirty="0" smtClean="0"/>
              <a:t> </a:t>
            </a:r>
            <a:r>
              <a:rPr lang="en-US" sz="2400" dirty="0" err="1"/>
              <a:t>केम्ब्रिज</a:t>
            </a:r>
            <a:r>
              <a:rPr lang="en-US" sz="2400" dirty="0"/>
              <a:t> </a:t>
            </a:r>
            <a:r>
              <a:rPr lang="en-US" sz="2400" dirty="0" err="1"/>
              <a:t>विश्वविद्यालय</a:t>
            </a:r>
            <a:r>
              <a:rPr lang="en-US" sz="2400" dirty="0"/>
              <a:t> </a:t>
            </a:r>
            <a:r>
              <a:rPr lang="en-US" sz="2400" dirty="0" err="1"/>
              <a:t>में</a:t>
            </a:r>
            <a:r>
              <a:rPr lang="en-US" sz="2400" dirty="0"/>
              <a:t> </a:t>
            </a:r>
            <a:r>
              <a:rPr lang="en-US" sz="2400" dirty="0" err="1"/>
              <a:t>पढाई</a:t>
            </a:r>
            <a:r>
              <a:rPr lang="en-US" sz="2400" dirty="0"/>
              <a:t> </a:t>
            </a:r>
            <a:r>
              <a:rPr lang="en-US" sz="2400" dirty="0" err="1"/>
              <a:t>की</a:t>
            </a:r>
            <a:r>
              <a:rPr lang="en-US" sz="2400" dirty="0"/>
              <a:t> </a:t>
            </a:r>
            <a:r>
              <a:rPr lang="en-US" sz="2400" dirty="0" err="1"/>
              <a:t>तथा</a:t>
            </a:r>
            <a:r>
              <a:rPr lang="en-US" sz="2400" dirty="0"/>
              <a:t> </a:t>
            </a:r>
            <a:r>
              <a:rPr lang="en-US" sz="2400" dirty="0" err="1"/>
              <a:t>कॉस्मिक</a:t>
            </a:r>
            <a:r>
              <a:rPr lang="en-US" sz="2400" dirty="0"/>
              <a:t> </a:t>
            </a:r>
            <a:r>
              <a:rPr lang="en-US" sz="2400" dirty="0" err="1"/>
              <a:t>किरणों</a:t>
            </a:r>
            <a:r>
              <a:rPr lang="en-US" sz="2400" dirty="0"/>
              <a:t> व </a:t>
            </a:r>
            <a:r>
              <a:rPr lang="en-US" sz="2400" dirty="0" err="1"/>
              <a:t>परमाणु</a:t>
            </a:r>
            <a:r>
              <a:rPr lang="en-US" sz="2400" dirty="0"/>
              <a:t> </a:t>
            </a:r>
            <a:r>
              <a:rPr lang="en-US" sz="2400" dirty="0" err="1"/>
              <a:t>उर्जा</a:t>
            </a:r>
            <a:r>
              <a:rPr lang="en-US" sz="2400" dirty="0"/>
              <a:t> </a:t>
            </a:r>
            <a:r>
              <a:rPr lang="en-US" sz="2400" dirty="0" err="1"/>
              <a:t>के</a:t>
            </a:r>
            <a:r>
              <a:rPr lang="en-US" sz="2400" dirty="0"/>
              <a:t> </a:t>
            </a:r>
            <a:r>
              <a:rPr lang="en-US" sz="2400" dirty="0" err="1"/>
              <a:t>क्षेत्र</a:t>
            </a:r>
            <a:r>
              <a:rPr lang="en-US" sz="2400" dirty="0"/>
              <a:t> </a:t>
            </a:r>
            <a:r>
              <a:rPr lang="en-US" sz="2400" dirty="0" err="1"/>
              <a:t>में</a:t>
            </a:r>
            <a:r>
              <a:rPr lang="en-US" sz="2400" dirty="0"/>
              <a:t> </a:t>
            </a:r>
            <a:r>
              <a:rPr lang="en-US" sz="2400" dirty="0" err="1"/>
              <a:t>विशेष</a:t>
            </a:r>
            <a:r>
              <a:rPr lang="en-US" sz="2400" dirty="0"/>
              <a:t> </a:t>
            </a:r>
            <a:r>
              <a:rPr lang="en-US" sz="2400" dirty="0" err="1"/>
              <a:t>अनुसंधान</a:t>
            </a:r>
            <a:r>
              <a:rPr lang="en-US" sz="2400" dirty="0"/>
              <a:t> </a:t>
            </a:r>
            <a:r>
              <a:rPr lang="en-US" sz="2400" dirty="0" err="1"/>
              <a:t>किये</a:t>
            </a:r>
            <a:r>
              <a:rPr lang="en-US" sz="2400" dirty="0" smtClean="0"/>
              <a:t>।</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4656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253041"/>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5">
              <a:lumMod val="40000"/>
              <a:lumOff val="60000"/>
            </a:schemeClr>
          </a:solidFill>
        </p:spPr>
        <p:txBody>
          <a:bodyPr>
            <a:noAutofit/>
          </a:bodyPr>
          <a:lstStyle/>
          <a:p>
            <a:pPr>
              <a:lnSpc>
                <a:spcPct val="150000"/>
              </a:lnSpc>
            </a:pPr>
            <a:r>
              <a:rPr lang="en-US" sz="2400" dirty="0" err="1" smtClean="0"/>
              <a:t>इन्होनें</a:t>
            </a:r>
            <a:r>
              <a:rPr lang="en-US" sz="2400" dirty="0" smtClean="0"/>
              <a:t> </a:t>
            </a:r>
            <a:r>
              <a:rPr lang="en-US" sz="2400" dirty="0"/>
              <a:t>1945 </a:t>
            </a:r>
            <a:r>
              <a:rPr lang="en-US" sz="2400" dirty="0" err="1"/>
              <a:t>में</a:t>
            </a:r>
            <a:r>
              <a:rPr lang="en-US" sz="2400" dirty="0"/>
              <a:t> </a:t>
            </a:r>
            <a:r>
              <a:rPr lang="en-US" sz="2400" b="1" dirty="0" err="1"/>
              <a:t>टाटा</a:t>
            </a:r>
            <a:r>
              <a:rPr lang="en-US" sz="2400" b="1" dirty="0"/>
              <a:t> </a:t>
            </a:r>
            <a:r>
              <a:rPr lang="hi-IN" sz="2400" b="1" dirty="0" smtClean="0"/>
              <a:t>मूल</a:t>
            </a:r>
            <a:r>
              <a:rPr lang="en-US" sz="2400" b="1" dirty="0" err="1" smtClean="0"/>
              <a:t>भूत</a:t>
            </a:r>
            <a:r>
              <a:rPr lang="en-US" sz="2400" b="1" dirty="0" smtClean="0"/>
              <a:t> </a:t>
            </a:r>
            <a:r>
              <a:rPr lang="en-US" sz="2400" b="1" dirty="0" err="1"/>
              <a:t>अनुसंधान</a:t>
            </a:r>
            <a:r>
              <a:rPr lang="en-US" sz="2400" b="1" dirty="0"/>
              <a:t> </a:t>
            </a:r>
            <a:r>
              <a:rPr lang="en-US" sz="2400" b="1" dirty="0" err="1"/>
              <a:t>संस्थान</a:t>
            </a:r>
            <a:r>
              <a:rPr lang="en-US" sz="2400" b="1" dirty="0"/>
              <a:t> </a:t>
            </a:r>
            <a:r>
              <a:rPr lang="hi-IN" sz="2400" b="1" dirty="0" smtClean="0"/>
              <a:t> </a:t>
            </a:r>
            <a:br>
              <a:rPr lang="hi-IN" sz="2400" b="1" dirty="0" smtClean="0"/>
            </a:br>
            <a:r>
              <a:rPr lang="en-US" sz="2400" b="1" dirty="0" smtClean="0"/>
              <a:t>Tata Institute of Fundamental Research  </a:t>
            </a:r>
            <a:r>
              <a:rPr lang="en-US" sz="2400" dirty="0" err="1"/>
              <a:t>की</a:t>
            </a:r>
            <a:r>
              <a:rPr lang="en-US" sz="2400" dirty="0"/>
              <a:t> </a:t>
            </a:r>
            <a:r>
              <a:rPr lang="en-US" sz="2400" dirty="0" err="1"/>
              <a:t>स्थापना</a:t>
            </a:r>
            <a:r>
              <a:rPr lang="en-US" sz="2400" dirty="0"/>
              <a:t> </a:t>
            </a:r>
            <a:r>
              <a:rPr lang="en-US" sz="2400" dirty="0" err="1"/>
              <a:t>की</a:t>
            </a:r>
            <a:r>
              <a:rPr lang="en-US" sz="2400" dirty="0" smtClean="0"/>
              <a:t>।</a:t>
            </a:r>
            <a:endParaRPr lang="en-US" sz="24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5029200" cy="333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24000" y="5410200"/>
            <a:ext cx="6324600" cy="129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84409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6">
              <a:lumMod val="20000"/>
              <a:lumOff val="80000"/>
            </a:schemeClr>
          </a:solidFill>
        </p:spPr>
        <p:txBody>
          <a:bodyPr>
            <a:noAutofit/>
          </a:bodyPr>
          <a:lstStyle/>
          <a:p>
            <a:pPr>
              <a:lnSpc>
                <a:spcPct val="150000"/>
              </a:lnSpc>
            </a:pPr>
            <a:r>
              <a:rPr lang="en-US" sz="2400" dirty="0" err="1" smtClean="0"/>
              <a:t>इन्हें</a:t>
            </a:r>
            <a:r>
              <a:rPr lang="en-US" sz="2400" dirty="0" smtClean="0"/>
              <a:t> </a:t>
            </a:r>
            <a:r>
              <a:rPr lang="en-US" sz="2400" dirty="0"/>
              <a:t>1948 </a:t>
            </a:r>
            <a:r>
              <a:rPr lang="en-US" sz="2400" dirty="0" err="1"/>
              <a:t>में</a:t>
            </a:r>
            <a:r>
              <a:rPr lang="en-US" sz="2400" dirty="0"/>
              <a:t> </a:t>
            </a:r>
            <a:r>
              <a:rPr lang="en-US" sz="2400" dirty="0" err="1" smtClean="0"/>
              <a:t>परमाणु</a:t>
            </a:r>
            <a:r>
              <a:rPr lang="en-US" sz="2400" dirty="0" smtClean="0"/>
              <a:t> </a:t>
            </a:r>
            <a:r>
              <a:rPr lang="en-US" sz="2400" dirty="0" err="1"/>
              <a:t>उर्जा</a:t>
            </a:r>
            <a:r>
              <a:rPr lang="en-US" sz="2400" dirty="0"/>
              <a:t> </a:t>
            </a:r>
            <a:r>
              <a:rPr lang="en-US" sz="2400" dirty="0" err="1"/>
              <a:t>आयोग</a:t>
            </a:r>
            <a:r>
              <a:rPr lang="en-US" sz="2400" dirty="0"/>
              <a:t> </a:t>
            </a:r>
            <a:r>
              <a:rPr lang="en-US" sz="2400" dirty="0" err="1"/>
              <a:t>का</a:t>
            </a:r>
            <a:r>
              <a:rPr lang="en-US" sz="2400" dirty="0"/>
              <a:t> </a:t>
            </a:r>
            <a:r>
              <a:rPr lang="en-US" sz="2400" dirty="0" err="1"/>
              <a:t>पहला</a:t>
            </a:r>
            <a:r>
              <a:rPr lang="en-US" sz="2400" dirty="0"/>
              <a:t> </a:t>
            </a:r>
            <a:r>
              <a:rPr lang="en-US" sz="2400" dirty="0" err="1"/>
              <a:t>अध्यक्ष</a:t>
            </a:r>
            <a:r>
              <a:rPr lang="en-US" sz="2400" dirty="0"/>
              <a:t> </a:t>
            </a:r>
            <a:r>
              <a:rPr lang="en-US" sz="2400" dirty="0" err="1"/>
              <a:t>बनाया</a:t>
            </a:r>
            <a:r>
              <a:rPr lang="en-US" sz="2400" dirty="0"/>
              <a:t> </a:t>
            </a:r>
            <a:r>
              <a:rPr lang="en-US" sz="2400" dirty="0" err="1"/>
              <a:t>गया</a:t>
            </a:r>
            <a:r>
              <a:rPr lang="en-US" sz="2400" dirty="0"/>
              <a:t>।</a:t>
            </a:r>
            <a:br>
              <a:rPr lang="en-US" sz="2400" dirty="0"/>
            </a:br>
            <a:r>
              <a:rPr lang="en-US" sz="2400" dirty="0" err="1"/>
              <a:t>इनको</a:t>
            </a:r>
            <a:r>
              <a:rPr lang="en-US" sz="2400" dirty="0"/>
              <a:t> </a:t>
            </a:r>
            <a:r>
              <a:rPr lang="en-US" sz="2400" dirty="0" err="1"/>
              <a:t>भारतीय</a:t>
            </a:r>
            <a:r>
              <a:rPr lang="en-US" sz="2400" dirty="0"/>
              <a:t> </a:t>
            </a:r>
            <a:r>
              <a:rPr lang="en-US" sz="2400" dirty="0" err="1"/>
              <a:t>परमाणु</a:t>
            </a:r>
            <a:r>
              <a:rPr lang="en-US" sz="2400" dirty="0"/>
              <a:t> </a:t>
            </a:r>
            <a:r>
              <a:rPr lang="en-US" sz="2400" dirty="0" err="1"/>
              <a:t>विज्ञान</a:t>
            </a:r>
            <a:r>
              <a:rPr lang="en-US" sz="2400" dirty="0"/>
              <a:t> </a:t>
            </a:r>
            <a:r>
              <a:rPr lang="en-US" sz="2400" dirty="0" err="1"/>
              <a:t>का</a:t>
            </a:r>
            <a:r>
              <a:rPr lang="en-US" sz="2400" dirty="0"/>
              <a:t> </a:t>
            </a:r>
            <a:r>
              <a:rPr lang="en-US" sz="2400" dirty="0" err="1"/>
              <a:t>पिता</a:t>
            </a:r>
            <a:r>
              <a:rPr lang="en-US" sz="2400" dirty="0"/>
              <a:t> </a:t>
            </a:r>
            <a:r>
              <a:rPr lang="en-US" sz="2400" dirty="0" err="1"/>
              <a:t>कहा</a:t>
            </a:r>
            <a:r>
              <a:rPr lang="en-US" sz="2400" dirty="0"/>
              <a:t> </a:t>
            </a:r>
            <a:r>
              <a:rPr lang="en-US" sz="2400" dirty="0" err="1"/>
              <a:t>जाता</a:t>
            </a:r>
            <a:r>
              <a:rPr lang="en-US" sz="2400" dirty="0"/>
              <a:t> </a:t>
            </a:r>
            <a:r>
              <a:rPr lang="en-US" sz="2400" dirty="0" err="1"/>
              <a:t>है</a:t>
            </a:r>
            <a:r>
              <a:rPr lang="en-US" sz="2400" dirty="0" smtClean="0"/>
              <a:t>।</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676240"/>
            <a:ext cx="6858000" cy="48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84895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20000"/>
              <a:lumOff val="80000"/>
            </a:schemeClr>
          </a:solidFill>
        </p:spPr>
        <p:txBody>
          <a:bodyPr>
            <a:noAutofit/>
          </a:bodyPr>
          <a:lstStyle/>
          <a:p>
            <a:r>
              <a:rPr lang="en-US" sz="2800" b="1" u="sng" dirty="0" err="1"/>
              <a:t>सुश्रुत</a:t>
            </a:r>
            <a:r>
              <a:rPr lang="en-US" sz="2800" b="1" u="sng" dirty="0"/>
              <a:t>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167941" cy="3763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90105"/>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11362"/>
          </a:xfrm>
          <a:solidFill>
            <a:schemeClr val="accent3">
              <a:lumMod val="20000"/>
              <a:lumOff val="80000"/>
            </a:schemeClr>
          </a:solidFill>
        </p:spPr>
        <p:txBody>
          <a:bodyPr>
            <a:noAutofit/>
          </a:bodyPr>
          <a:lstStyle/>
          <a:p>
            <a:pPr>
              <a:lnSpc>
                <a:spcPct val="150000"/>
              </a:lnSpc>
            </a:pPr>
            <a:r>
              <a:rPr lang="en-US" sz="2400" dirty="0" smtClean="0"/>
              <a:t>24 </a:t>
            </a:r>
            <a:r>
              <a:rPr lang="en-US" sz="2400" dirty="0" err="1"/>
              <a:t>जनवरी</a:t>
            </a:r>
            <a:r>
              <a:rPr lang="en-US" sz="2400" dirty="0"/>
              <a:t> 1966 </a:t>
            </a:r>
            <a:r>
              <a:rPr lang="en-US" sz="2400" dirty="0" err="1"/>
              <a:t>को</a:t>
            </a:r>
            <a:r>
              <a:rPr lang="en-US" sz="2400" dirty="0"/>
              <a:t> </a:t>
            </a:r>
            <a:r>
              <a:rPr lang="en-US" sz="2400" dirty="0" err="1"/>
              <a:t>एक</a:t>
            </a:r>
            <a:r>
              <a:rPr lang="en-US" sz="2400" dirty="0"/>
              <a:t> </a:t>
            </a:r>
            <a:r>
              <a:rPr lang="en-US" sz="2400" dirty="0" err="1"/>
              <a:t>हवाई</a:t>
            </a:r>
            <a:r>
              <a:rPr lang="en-US" sz="2400" dirty="0"/>
              <a:t> </a:t>
            </a:r>
            <a:r>
              <a:rPr lang="en-US" sz="2400" dirty="0" err="1"/>
              <a:t>दुर्घटना</a:t>
            </a:r>
            <a:r>
              <a:rPr lang="en-US" sz="2400" dirty="0"/>
              <a:t> </a:t>
            </a:r>
            <a:r>
              <a:rPr lang="en-US" sz="2400" dirty="0" err="1"/>
              <a:t>में</a:t>
            </a:r>
            <a:r>
              <a:rPr lang="en-US" sz="2400" dirty="0"/>
              <a:t> </a:t>
            </a:r>
            <a:r>
              <a:rPr lang="en-US" sz="2400" dirty="0" err="1"/>
              <a:t>इनकी</a:t>
            </a:r>
            <a:r>
              <a:rPr lang="en-US" sz="2400" dirty="0"/>
              <a:t> </a:t>
            </a:r>
            <a:r>
              <a:rPr lang="en-US" sz="2400" dirty="0" err="1"/>
              <a:t>मृत्यु</a:t>
            </a:r>
            <a:r>
              <a:rPr lang="en-US" sz="2400" dirty="0"/>
              <a:t> </a:t>
            </a:r>
            <a:r>
              <a:rPr lang="en-US" sz="2400" dirty="0" err="1"/>
              <a:t>हो</a:t>
            </a:r>
            <a:r>
              <a:rPr lang="en-US" sz="2400" dirty="0"/>
              <a:t> </a:t>
            </a:r>
            <a:r>
              <a:rPr lang="en-US" sz="2400" dirty="0" err="1"/>
              <a:t>गई</a:t>
            </a:r>
            <a:r>
              <a:rPr lang="en-US" sz="2400" dirty="0"/>
              <a:t>। </a:t>
            </a:r>
            <a:r>
              <a:rPr lang="en-US" sz="2400" dirty="0" smtClean="0"/>
              <a:t/>
            </a:r>
            <a:br>
              <a:rPr lang="en-US" sz="2400" dirty="0" smtClean="0"/>
            </a:br>
            <a:r>
              <a:rPr lang="en-US" sz="2400" dirty="0" err="1" smtClean="0"/>
              <a:t>इनको</a:t>
            </a:r>
            <a:r>
              <a:rPr lang="en-US" sz="2400" dirty="0" smtClean="0"/>
              <a:t> </a:t>
            </a:r>
            <a:r>
              <a:rPr lang="en-US" sz="2400" dirty="0" err="1"/>
              <a:t>श्रृद्धांजलि</a:t>
            </a:r>
            <a:r>
              <a:rPr lang="en-US" sz="2400" dirty="0"/>
              <a:t> </a:t>
            </a:r>
            <a:r>
              <a:rPr lang="en-US" sz="2400" dirty="0" err="1"/>
              <a:t>के</a:t>
            </a:r>
            <a:r>
              <a:rPr lang="en-US" sz="2400" dirty="0"/>
              <a:t> </a:t>
            </a:r>
            <a:r>
              <a:rPr lang="en-US" sz="2400" dirty="0" err="1"/>
              <a:t>रूप</a:t>
            </a:r>
            <a:r>
              <a:rPr lang="en-US" sz="2400" dirty="0"/>
              <a:t> </a:t>
            </a:r>
            <a:r>
              <a:rPr lang="en-US" sz="2400" dirty="0" err="1"/>
              <a:t>में</a:t>
            </a:r>
            <a:r>
              <a:rPr lang="en-US" sz="2400" dirty="0"/>
              <a:t> </a:t>
            </a:r>
            <a:r>
              <a:rPr lang="en-US" sz="2400" dirty="0" err="1"/>
              <a:t>परमाणु</a:t>
            </a:r>
            <a:r>
              <a:rPr lang="en-US" sz="2400" dirty="0"/>
              <a:t> </a:t>
            </a:r>
            <a:r>
              <a:rPr lang="en-US" sz="2400" dirty="0" err="1"/>
              <a:t>शक्ति</a:t>
            </a:r>
            <a:r>
              <a:rPr lang="en-US" sz="2400" dirty="0"/>
              <a:t> </a:t>
            </a:r>
            <a:r>
              <a:rPr lang="en-US" sz="2400" dirty="0" err="1"/>
              <a:t>संस्थान</a:t>
            </a:r>
            <a:r>
              <a:rPr lang="en-US" sz="2400" dirty="0"/>
              <a:t>, </a:t>
            </a:r>
            <a:r>
              <a:rPr lang="en-US" sz="2400" dirty="0" err="1"/>
              <a:t>ट्राम्बे</a:t>
            </a:r>
            <a:r>
              <a:rPr lang="en-US" sz="2400" dirty="0"/>
              <a:t>, </a:t>
            </a:r>
            <a:r>
              <a:rPr lang="en-US" sz="2400" dirty="0" err="1"/>
              <a:t>मुम्बई</a:t>
            </a:r>
            <a:r>
              <a:rPr lang="en-US" sz="2400" dirty="0"/>
              <a:t> </a:t>
            </a:r>
            <a:r>
              <a:rPr lang="en-US" sz="2400" dirty="0" err="1"/>
              <a:t>का</a:t>
            </a:r>
            <a:r>
              <a:rPr lang="en-US" sz="2400" dirty="0"/>
              <a:t> </a:t>
            </a:r>
            <a:r>
              <a:rPr lang="en-US" sz="2400" dirty="0" err="1"/>
              <a:t>नाम</a:t>
            </a:r>
            <a:r>
              <a:rPr lang="en-US" sz="2400" dirty="0"/>
              <a:t> </a:t>
            </a:r>
            <a:r>
              <a:rPr lang="en-US" sz="2400" dirty="0" err="1"/>
              <a:t>बदलकर</a:t>
            </a:r>
            <a:r>
              <a:rPr lang="en-US" sz="2400" b="1" dirty="0"/>
              <a:t> </a:t>
            </a:r>
            <a:r>
              <a:rPr lang="en-US" sz="2400" b="1" dirty="0" err="1"/>
              <a:t>भाभा</a:t>
            </a:r>
            <a:r>
              <a:rPr lang="en-US" sz="2400" b="1" dirty="0"/>
              <a:t> </a:t>
            </a:r>
            <a:r>
              <a:rPr lang="en-US" sz="2400" b="1" dirty="0" err="1"/>
              <a:t>परमाणु</a:t>
            </a:r>
            <a:r>
              <a:rPr lang="en-US" sz="2400" b="1" dirty="0"/>
              <a:t> </a:t>
            </a:r>
            <a:r>
              <a:rPr lang="en-US" sz="2400" b="1" dirty="0" err="1"/>
              <a:t>अनुसंधान</a:t>
            </a:r>
            <a:r>
              <a:rPr lang="en-US" sz="2400" b="1" dirty="0"/>
              <a:t> </a:t>
            </a:r>
            <a:r>
              <a:rPr lang="en-US" sz="2400" b="1" dirty="0" err="1" smtClean="0"/>
              <a:t>केन्द्र</a:t>
            </a:r>
            <a:r>
              <a:rPr lang="en-US" sz="2400" b="1" dirty="0" smtClean="0"/>
              <a:t> BARC</a:t>
            </a:r>
            <a:r>
              <a:rPr lang="en-US" sz="2400" dirty="0" smtClean="0"/>
              <a:t> </a:t>
            </a:r>
            <a:r>
              <a:rPr lang="en-US" sz="2400" dirty="0" err="1" smtClean="0"/>
              <a:t>मुम्बई</a:t>
            </a:r>
            <a:r>
              <a:rPr lang="en-US" sz="2400" dirty="0" smtClean="0"/>
              <a:t> </a:t>
            </a:r>
            <a:r>
              <a:rPr lang="en-US" sz="2400" dirty="0" err="1"/>
              <a:t>रख</a:t>
            </a:r>
            <a:r>
              <a:rPr lang="en-US" sz="2400" dirty="0"/>
              <a:t> </a:t>
            </a:r>
            <a:r>
              <a:rPr lang="en-US" sz="2400" dirty="0" err="1"/>
              <a:t>दिया</a:t>
            </a:r>
            <a:r>
              <a:rPr lang="en-US" sz="2400" dirty="0" smtClean="0"/>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514600"/>
            <a:ext cx="6324599" cy="3807889"/>
          </a:xfrm>
        </p:spPr>
      </p:pic>
    </p:spTree>
    <p:extLst>
      <p:ext uri="{BB962C8B-B14F-4D97-AF65-F5344CB8AC3E}">
        <p14:creationId xmlns:p14="http://schemas.microsoft.com/office/powerpoint/2010/main" val="3836093345"/>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a:solidFill>
            <a:schemeClr val="tx2">
              <a:lumMod val="20000"/>
              <a:lumOff val="80000"/>
            </a:schemeClr>
          </a:solidFill>
        </p:spPr>
        <p:txBody>
          <a:bodyPr>
            <a:noAutofit/>
          </a:bodyPr>
          <a:lstStyle/>
          <a:p>
            <a:pPr>
              <a:lnSpc>
                <a:spcPct val="150000"/>
              </a:lnSpc>
            </a:pPr>
            <a:r>
              <a:rPr lang="hi-IN" sz="2800" b="1" u="sng" dirty="0"/>
              <a:t>डॉ. ए.पी.जे. अब्दुल कलाम</a:t>
            </a:r>
            <a:br>
              <a:rPr lang="hi-IN" sz="2800" b="1" u="sng" dirty="0"/>
            </a:br>
            <a:r>
              <a:rPr lang="hi-IN" sz="2800" b="1" dirty="0"/>
              <a:t>अबुल पकिर जैनुलाअबदीन अब्दुल </a:t>
            </a:r>
            <a:r>
              <a:rPr lang="hi-IN" sz="2800" b="1" dirty="0" smtClean="0"/>
              <a:t>कलाम</a:t>
            </a:r>
            <a:endParaRPr lang="en-US"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787026"/>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6">
              <a:lumMod val="20000"/>
              <a:lumOff val="80000"/>
            </a:schemeClr>
          </a:solidFill>
        </p:spPr>
        <p:txBody>
          <a:bodyPr>
            <a:noAutofit/>
          </a:bodyPr>
          <a:lstStyle/>
          <a:p>
            <a:pPr>
              <a:lnSpc>
                <a:spcPct val="150000"/>
              </a:lnSpc>
            </a:pPr>
            <a:r>
              <a:rPr lang="hi-IN" sz="2400" dirty="0"/>
              <a:t/>
            </a:r>
            <a:br>
              <a:rPr lang="hi-IN" sz="2400" dirty="0"/>
            </a:br>
            <a:r>
              <a:rPr lang="hi-IN" sz="2400" dirty="0"/>
              <a:t>इनका जन्म 15 अक्टुबर 1931 को तमिलनाडु के रामेश्वरम् जिले के धनुषकोडी कस्बे में हुआ था।</a:t>
            </a:r>
            <a:br>
              <a:rPr lang="hi-IN" sz="2400" dirty="0"/>
            </a:b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439818" cy="40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172064"/>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solidFill>
            <a:schemeClr val="accent6">
              <a:lumMod val="20000"/>
              <a:lumOff val="80000"/>
            </a:schemeClr>
          </a:solidFill>
        </p:spPr>
        <p:txBody>
          <a:bodyPr>
            <a:noAutofit/>
          </a:bodyPr>
          <a:lstStyle/>
          <a:p>
            <a:r>
              <a:rPr lang="hi-IN" sz="2000" dirty="0"/>
              <a:t/>
            </a:r>
            <a:br>
              <a:rPr lang="hi-IN" sz="2000" dirty="0"/>
            </a:br>
            <a:r>
              <a:rPr lang="hi-IN" sz="2400" dirty="0"/>
              <a:t>1958 में रक्षा अनुसंधान एवं विज्ञान </a:t>
            </a:r>
            <a:r>
              <a:rPr lang="hi-IN" sz="2400" dirty="0" smtClean="0"/>
              <a:t>संगठन</a:t>
            </a:r>
            <a:r>
              <a:rPr lang="en-US" sz="2400" dirty="0" smtClean="0"/>
              <a:t> (DRDO) </a:t>
            </a:r>
            <a:r>
              <a:rPr lang="hi-IN" sz="2400" dirty="0" smtClean="0"/>
              <a:t>में </a:t>
            </a:r>
            <a:r>
              <a:rPr lang="hi-IN" sz="2400" dirty="0"/>
              <a:t>दाखिल हुए।</a:t>
            </a:r>
            <a:br>
              <a:rPr lang="hi-IN" sz="2400" dirty="0"/>
            </a:br>
            <a:endParaRPr lang="en-US" sz="2400"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62800" cy="48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171788"/>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solidFill>
            <a:schemeClr val="tx2">
              <a:lumMod val="20000"/>
              <a:lumOff val="80000"/>
            </a:schemeClr>
          </a:solidFill>
        </p:spPr>
        <p:txBody>
          <a:bodyPr>
            <a:noAutofit/>
          </a:bodyPr>
          <a:lstStyle/>
          <a:p>
            <a:r>
              <a:rPr lang="hi-IN" sz="2400" dirty="0"/>
              <a:t>1962 में इसरो में कार्यग्रहण किया</a:t>
            </a:r>
            <a:r>
              <a:rPr lang="hi-IN" sz="2400" dirty="0" smtClean="0"/>
              <a:t>।</a:t>
            </a:r>
            <a:endParaRPr lang="en-US" sz="20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115268"/>
            <a:ext cx="384669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3676650" cy="226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05392"/>
            <a:ext cx="3810000" cy="218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05392"/>
            <a:ext cx="3676650" cy="205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589494"/>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30362"/>
          </a:xfrm>
          <a:solidFill>
            <a:schemeClr val="accent3">
              <a:lumMod val="40000"/>
              <a:lumOff val="60000"/>
            </a:schemeClr>
          </a:solidFill>
        </p:spPr>
        <p:txBody>
          <a:bodyPr>
            <a:noAutofit/>
          </a:bodyPr>
          <a:lstStyle/>
          <a:p>
            <a:r>
              <a:rPr lang="hi-IN" sz="2400" dirty="0"/>
              <a:t>पृथ्वी, नाग, त्रिशुल, आकाश व अग्नि जैसी मिसाइलें उन्हीं के नेतृत्व में विकसित की गई। </a:t>
            </a:r>
            <a:r>
              <a:rPr lang="hi-IN" sz="2400" dirty="0" smtClean="0"/>
              <a:t/>
            </a:r>
            <a:br>
              <a:rPr lang="hi-IN" sz="2400" dirty="0" smtClean="0"/>
            </a:br>
            <a:r>
              <a:rPr lang="hi-IN" sz="2400" dirty="0" smtClean="0"/>
              <a:t>मिसाइलों </a:t>
            </a:r>
            <a:r>
              <a:rPr lang="hi-IN" sz="2400" dirty="0"/>
              <a:t>में महत्वपूर्ण योगदान के कारण इन्हें </a:t>
            </a:r>
            <a:r>
              <a:rPr lang="hi-IN" sz="2400" b="1" dirty="0"/>
              <a:t>मिसाईल मैन </a:t>
            </a:r>
            <a:r>
              <a:rPr lang="hi-IN" sz="2400" dirty="0"/>
              <a:t>भी कहा जाता है।</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187" y="2213701"/>
            <a:ext cx="3003373" cy="224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87" y="4572001"/>
            <a:ext cx="3003374" cy="195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3886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572001"/>
            <a:ext cx="3886200"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00020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30362"/>
          </a:xfrm>
          <a:solidFill>
            <a:schemeClr val="accent6">
              <a:lumMod val="20000"/>
              <a:lumOff val="80000"/>
            </a:schemeClr>
          </a:solidFill>
        </p:spPr>
        <p:txBody>
          <a:bodyPr>
            <a:noAutofit/>
          </a:bodyPr>
          <a:lstStyle/>
          <a:p>
            <a:r>
              <a:rPr lang="hi-IN" sz="2400" dirty="0" smtClean="0"/>
              <a:t>1981 </a:t>
            </a:r>
            <a:r>
              <a:rPr lang="hi-IN" sz="2400" dirty="0"/>
              <a:t>में पद्म भूषण, </a:t>
            </a:r>
            <a:r>
              <a:rPr lang="hi-IN" sz="2400" dirty="0" smtClean="0"/>
              <a:t/>
            </a:r>
            <a:br>
              <a:rPr lang="hi-IN" sz="2400" dirty="0" smtClean="0"/>
            </a:br>
            <a:r>
              <a:rPr lang="hi-IN" sz="2400" dirty="0" smtClean="0"/>
              <a:t>1990 </a:t>
            </a:r>
            <a:r>
              <a:rPr lang="hi-IN" sz="2400" dirty="0"/>
              <a:t>में पद्म विभूषण </a:t>
            </a:r>
            <a:r>
              <a:rPr lang="hi-IN" sz="2400" dirty="0" smtClean="0"/>
              <a:t>तथा </a:t>
            </a:r>
            <a:br>
              <a:rPr lang="hi-IN" sz="2400" dirty="0" smtClean="0"/>
            </a:br>
            <a:r>
              <a:rPr lang="hi-IN" sz="2400" dirty="0" smtClean="0"/>
              <a:t>1997 </a:t>
            </a:r>
            <a:r>
              <a:rPr lang="hi-IN" sz="2400" dirty="0"/>
              <a:t>में </a:t>
            </a:r>
            <a:r>
              <a:rPr lang="hi-IN" sz="2400" b="1" dirty="0"/>
              <a:t>भारत रत्न </a:t>
            </a:r>
            <a:r>
              <a:rPr lang="hi-IN" sz="2400" dirty="0"/>
              <a:t>से </a:t>
            </a:r>
            <a:r>
              <a:rPr lang="hi-IN" sz="2400" dirty="0" smtClean="0"/>
              <a:t/>
            </a:r>
            <a:br>
              <a:rPr lang="hi-IN" sz="2400" dirty="0" smtClean="0"/>
            </a:br>
            <a:r>
              <a:rPr lang="hi-IN" sz="2400" dirty="0" smtClean="0"/>
              <a:t>सम्मानित </a:t>
            </a:r>
            <a:r>
              <a:rPr lang="hi-IN" sz="2400" dirty="0"/>
              <a:t>किया गया</a:t>
            </a:r>
            <a:r>
              <a:rPr lang="hi-IN" sz="2400" dirty="0" smtClean="0"/>
              <a:t>।</a:t>
            </a:r>
            <a:endParaRPr lang="en-US"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6916969" cy="410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779481"/>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40000"/>
              <a:lumOff val="60000"/>
            </a:schemeClr>
          </a:solidFill>
        </p:spPr>
        <p:txBody>
          <a:bodyPr>
            <a:noAutofit/>
          </a:bodyPr>
          <a:lstStyle/>
          <a:p>
            <a:pPr>
              <a:lnSpc>
                <a:spcPct val="150000"/>
              </a:lnSpc>
            </a:pPr>
            <a:r>
              <a:rPr lang="hi-IN" sz="2400" dirty="0"/>
              <a:t/>
            </a:r>
            <a:br>
              <a:rPr lang="hi-IN" sz="2400" dirty="0"/>
            </a:br>
            <a:r>
              <a:rPr lang="hi-IN" sz="2400" dirty="0"/>
              <a:t>2002 से 2007 तक भारत के राष्ट्रपति रहे। </a:t>
            </a:r>
            <a:r>
              <a:rPr lang="en-US" sz="2400" dirty="0" smtClean="0"/>
              <a:t/>
            </a:r>
            <a:br>
              <a:rPr lang="en-US" sz="2400" dirty="0" smtClean="0"/>
            </a:br>
            <a:r>
              <a:rPr lang="hi-IN" sz="2400" dirty="0" smtClean="0"/>
              <a:t>इन्हें </a:t>
            </a:r>
            <a:r>
              <a:rPr lang="hi-IN" sz="2400" b="1" dirty="0"/>
              <a:t>जनता के राष्ट्रपति </a:t>
            </a:r>
            <a:r>
              <a:rPr lang="hi-IN" sz="2400" dirty="0"/>
              <a:t>के नाम से जाना जाता </a:t>
            </a:r>
            <a:r>
              <a:rPr lang="hi-IN" sz="2400" dirty="0" smtClean="0"/>
              <a:t>है।</a:t>
            </a:r>
            <a:r>
              <a:rPr lang="hi-IN" sz="2400" dirty="0"/>
              <a:t/>
            </a:r>
            <a:br>
              <a:rPr lang="hi-IN" sz="2400" dirty="0"/>
            </a:br>
            <a:endParaRPr lang="en-US"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673374" cy="476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540888"/>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a:solidFill>
            <a:schemeClr val="accent5">
              <a:lumMod val="20000"/>
              <a:lumOff val="80000"/>
            </a:schemeClr>
          </a:solidFill>
        </p:spPr>
        <p:txBody>
          <a:bodyPr>
            <a:noAutofit/>
          </a:bodyPr>
          <a:lstStyle/>
          <a:p>
            <a:pPr>
              <a:lnSpc>
                <a:spcPct val="150000"/>
              </a:lnSpc>
            </a:pPr>
            <a:r>
              <a:rPr lang="hi-IN" sz="2400" dirty="0"/>
              <a:t>27 जुलाई 2015 को शिलांग (मेघालय) में हृदय गति रूकने से इनका निधन हो गया</a:t>
            </a:r>
            <a:r>
              <a:rPr lang="hi-IN" sz="2400" dirty="0" smtClean="0"/>
              <a:t>।</a:t>
            </a: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3657600" cy="283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8004"/>
            <a:ext cx="3810000" cy="207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378004"/>
            <a:ext cx="3657601" cy="207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495800" y="3657601"/>
            <a:ext cx="3810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03254"/>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2667000"/>
          </a:xfrm>
          <a:solidFill>
            <a:schemeClr val="accent5">
              <a:lumMod val="20000"/>
              <a:lumOff val="80000"/>
            </a:schemeClr>
          </a:solidFill>
        </p:spPr>
        <p:txBody>
          <a:bodyPr>
            <a:normAutofit/>
          </a:bodyPr>
          <a:lstStyle/>
          <a:p>
            <a:r>
              <a:rPr lang="en-US" sz="5400" dirty="0" smtClean="0">
                <a:solidFill>
                  <a:srgbClr val="FF0000"/>
                </a:solidFill>
              </a:rPr>
              <a:t>Thanks </a:t>
            </a:r>
            <a:endParaRPr lang="en-US" sz="5400" dirty="0">
              <a:solidFill>
                <a:srgbClr val="FF0000"/>
              </a:solidFill>
            </a:endParaRPr>
          </a:p>
        </p:txBody>
      </p:sp>
      <p:sp>
        <p:nvSpPr>
          <p:cNvPr id="3" name="Content Placeholder 2"/>
          <p:cNvSpPr>
            <a:spLocks noGrp="1"/>
          </p:cNvSpPr>
          <p:nvPr>
            <p:ph idx="1"/>
          </p:nvPr>
        </p:nvSpPr>
        <p:spPr>
          <a:xfrm>
            <a:off x="0" y="3124200"/>
            <a:ext cx="9144000" cy="2438400"/>
          </a:xfrm>
          <a:solidFill>
            <a:schemeClr val="accent6">
              <a:lumMod val="40000"/>
              <a:lumOff val="60000"/>
            </a:schemeClr>
          </a:solidFill>
        </p:spPr>
        <p:txBody>
          <a:bodyPr>
            <a:normAutofit fontScale="77500" lnSpcReduction="20000"/>
          </a:bodyPr>
          <a:lstStyle/>
          <a:p>
            <a:pPr marL="0" indent="0" algn="ctr">
              <a:buNone/>
            </a:pPr>
            <a:r>
              <a:rPr lang="hi-IN" sz="2800" dirty="0"/>
              <a:t>प्रस्तुति</a:t>
            </a:r>
            <a:r>
              <a:rPr lang="hi-IN" dirty="0"/>
              <a:t> </a:t>
            </a:r>
            <a:endParaRPr lang="en-US" dirty="0"/>
          </a:p>
          <a:p>
            <a:pPr marL="0" indent="0" algn="ctr">
              <a:buNone/>
            </a:pPr>
            <a:r>
              <a:rPr lang="hi-IN" sz="3600" dirty="0">
                <a:solidFill>
                  <a:srgbClr val="FF0000"/>
                </a:solidFill>
              </a:rPr>
              <a:t>प्रमोद बेनीवाल </a:t>
            </a:r>
            <a:endParaRPr lang="en-US" sz="3600" dirty="0">
              <a:solidFill>
                <a:srgbClr val="FF0000"/>
              </a:solidFill>
            </a:endParaRPr>
          </a:p>
          <a:p>
            <a:pPr marL="0" indent="0" algn="ctr">
              <a:buNone/>
            </a:pPr>
            <a:r>
              <a:rPr lang="hi-IN" dirty="0">
                <a:solidFill>
                  <a:srgbClr val="00B050"/>
                </a:solidFill>
              </a:rPr>
              <a:t>प्रधानाचार्य </a:t>
            </a:r>
            <a:endParaRPr lang="en-US" dirty="0">
              <a:solidFill>
                <a:srgbClr val="00B050"/>
              </a:solidFill>
            </a:endParaRPr>
          </a:p>
          <a:p>
            <a:pPr marL="0" indent="0" algn="ctr">
              <a:buNone/>
            </a:pPr>
            <a:r>
              <a:rPr lang="hi-IN" dirty="0">
                <a:solidFill>
                  <a:srgbClr val="0070C0"/>
                </a:solidFill>
              </a:rPr>
              <a:t>राजकीय उच्च माध्यमिक विद्यालय रामजी का गोल </a:t>
            </a:r>
            <a:endParaRPr lang="en-US" dirty="0">
              <a:solidFill>
                <a:srgbClr val="0070C0"/>
              </a:solidFill>
            </a:endParaRPr>
          </a:p>
          <a:p>
            <a:pPr marL="0" indent="0" algn="ctr">
              <a:buNone/>
            </a:pPr>
            <a:r>
              <a:rPr lang="hi-IN" dirty="0">
                <a:solidFill>
                  <a:srgbClr val="0070C0"/>
                </a:solidFill>
              </a:rPr>
              <a:t>बाड़मेर </a:t>
            </a:r>
            <a:r>
              <a:rPr lang="en-US" dirty="0">
                <a:solidFill>
                  <a:srgbClr val="0070C0"/>
                </a:solidFill>
              </a:rPr>
              <a:t>(</a:t>
            </a:r>
            <a:r>
              <a:rPr lang="hi-IN" dirty="0">
                <a:solidFill>
                  <a:srgbClr val="0070C0"/>
                </a:solidFill>
              </a:rPr>
              <a:t>राज</a:t>
            </a:r>
            <a:r>
              <a:rPr lang="en-US" dirty="0">
                <a:solidFill>
                  <a:srgbClr val="0070C0"/>
                </a:solidFill>
              </a:rPr>
              <a:t>)</a:t>
            </a:r>
          </a:p>
          <a:p>
            <a:pPr marL="0" indent="0" algn="ctr">
              <a:buNone/>
            </a:pPr>
            <a:r>
              <a:rPr lang="en-US" dirty="0">
                <a:solidFill>
                  <a:srgbClr val="002060"/>
                </a:solidFill>
              </a:rPr>
              <a:t>Mob. No. 9460658080</a:t>
            </a:r>
          </a:p>
          <a:p>
            <a:pPr algn="ctr"/>
            <a:endParaRPr lang="en-US" dirty="0"/>
          </a:p>
        </p:txBody>
      </p:sp>
    </p:spTree>
    <p:extLst>
      <p:ext uri="{BB962C8B-B14F-4D97-AF65-F5344CB8AC3E}">
        <p14:creationId xmlns:p14="http://schemas.microsoft.com/office/powerpoint/2010/main" val="3772613632"/>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20000"/>
              <a:lumOff val="80000"/>
            </a:schemeClr>
          </a:solidFill>
        </p:spPr>
        <p:txBody>
          <a:bodyPr>
            <a:noAutofit/>
          </a:bodyPr>
          <a:lstStyle/>
          <a:p>
            <a:r>
              <a:rPr lang="hi-IN" sz="2400" dirty="0" smtClean="0"/>
              <a:t>विश्वामित्र के वंशज सुश्रुत का जन्म छः सौ ईसा पूर्व काशी में हुआ</a:t>
            </a:r>
            <a:endParaRPr lang="en-US"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04478" cy="427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233407"/>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54162"/>
          </a:xfrm>
          <a:solidFill>
            <a:schemeClr val="accent4">
              <a:lumMod val="40000"/>
              <a:lumOff val="60000"/>
            </a:schemeClr>
          </a:solidFill>
        </p:spPr>
        <p:txBody>
          <a:bodyPr>
            <a:noAutofit/>
          </a:bodyPr>
          <a:lstStyle/>
          <a:p>
            <a:pPr>
              <a:lnSpc>
                <a:spcPct val="150000"/>
              </a:lnSpc>
            </a:pPr>
            <a:r>
              <a:rPr lang="en-US" sz="2400" dirty="0" err="1" smtClean="0"/>
              <a:t>सुश्रुत</a:t>
            </a:r>
            <a:r>
              <a:rPr lang="en-US" sz="2400" dirty="0" smtClean="0"/>
              <a:t> </a:t>
            </a:r>
            <a:r>
              <a:rPr lang="en-US" sz="2400" dirty="0" err="1"/>
              <a:t>ने</a:t>
            </a:r>
            <a:r>
              <a:rPr lang="en-US" sz="2400" dirty="0"/>
              <a:t> </a:t>
            </a:r>
            <a:r>
              <a:rPr lang="en-US" sz="2400" dirty="0" err="1"/>
              <a:t>संसार</a:t>
            </a:r>
            <a:r>
              <a:rPr lang="en-US" sz="2400" dirty="0"/>
              <a:t> </a:t>
            </a:r>
            <a:r>
              <a:rPr lang="en-US" sz="2400" dirty="0" err="1"/>
              <a:t>को</a:t>
            </a:r>
            <a:r>
              <a:rPr lang="en-US" sz="2400" dirty="0"/>
              <a:t> </a:t>
            </a:r>
            <a:r>
              <a:rPr lang="en-US" sz="2400" dirty="0" err="1"/>
              <a:t>शल्य</a:t>
            </a:r>
            <a:r>
              <a:rPr lang="en-US" sz="2400" dirty="0"/>
              <a:t> </a:t>
            </a:r>
            <a:r>
              <a:rPr lang="en-US" sz="2400" dirty="0" err="1"/>
              <a:t>चिकित्सा</a:t>
            </a:r>
            <a:r>
              <a:rPr lang="en-US" sz="2400" dirty="0"/>
              <a:t> </a:t>
            </a:r>
            <a:r>
              <a:rPr lang="en-US" sz="2400" dirty="0" err="1"/>
              <a:t>का</a:t>
            </a:r>
            <a:r>
              <a:rPr lang="en-US" sz="2400" dirty="0"/>
              <a:t> </a:t>
            </a:r>
            <a:r>
              <a:rPr lang="en-US" sz="2400" dirty="0" err="1"/>
              <a:t>ज्ञान</a:t>
            </a:r>
            <a:r>
              <a:rPr lang="en-US" sz="2400" dirty="0"/>
              <a:t> </a:t>
            </a:r>
            <a:r>
              <a:rPr lang="en-US" sz="2400" dirty="0" err="1"/>
              <a:t>सर्वप्रथम</a:t>
            </a:r>
            <a:r>
              <a:rPr lang="en-US" sz="2400" dirty="0"/>
              <a:t> </a:t>
            </a:r>
            <a:r>
              <a:rPr lang="en-US" sz="2400" dirty="0" err="1"/>
              <a:t>कराया</a:t>
            </a:r>
            <a:r>
              <a:rPr lang="en-US" sz="2400" dirty="0"/>
              <a:t>। </a:t>
            </a:r>
            <a:r>
              <a:rPr lang="en-US" sz="2400" dirty="0" err="1"/>
              <a:t>इस</a:t>
            </a:r>
            <a:r>
              <a:rPr lang="en-US" sz="2400" dirty="0"/>
              <a:t> </a:t>
            </a:r>
            <a:r>
              <a:rPr lang="en-US" sz="2400" dirty="0" err="1"/>
              <a:t>कारण</a:t>
            </a:r>
            <a:r>
              <a:rPr lang="en-US" sz="2400" dirty="0"/>
              <a:t> </a:t>
            </a:r>
            <a:r>
              <a:rPr lang="en-US" sz="2400" dirty="0" err="1"/>
              <a:t>इन्हें</a:t>
            </a:r>
            <a:r>
              <a:rPr lang="en-US" sz="2400" dirty="0"/>
              <a:t> </a:t>
            </a:r>
            <a:r>
              <a:rPr lang="en-US" sz="2400" dirty="0" err="1"/>
              <a:t>शल्य</a:t>
            </a:r>
            <a:r>
              <a:rPr lang="en-US" sz="2400" dirty="0"/>
              <a:t> </a:t>
            </a:r>
            <a:r>
              <a:rPr lang="en-US" sz="2400" dirty="0" err="1" smtClean="0"/>
              <a:t>चिकित्सा</a:t>
            </a:r>
            <a:r>
              <a:rPr lang="en-US" sz="2400" dirty="0" smtClean="0"/>
              <a:t> (PLASTIC SURGERY) </a:t>
            </a:r>
            <a:r>
              <a:rPr lang="en-US" sz="2400" dirty="0" err="1" smtClean="0"/>
              <a:t>का</a:t>
            </a:r>
            <a:r>
              <a:rPr lang="en-US" sz="2400" dirty="0" smtClean="0"/>
              <a:t> </a:t>
            </a:r>
            <a:r>
              <a:rPr lang="en-US" sz="2400" dirty="0" err="1"/>
              <a:t>पिता</a:t>
            </a:r>
            <a:r>
              <a:rPr lang="en-US" sz="2400" dirty="0"/>
              <a:t> </a:t>
            </a:r>
            <a:r>
              <a:rPr lang="en-US" sz="2400" dirty="0" err="1"/>
              <a:t>भी</a:t>
            </a:r>
            <a:r>
              <a:rPr lang="en-US" sz="2400" dirty="0"/>
              <a:t> </a:t>
            </a:r>
            <a:r>
              <a:rPr lang="en-US" sz="2400" dirty="0" err="1"/>
              <a:t>कहा</a:t>
            </a:r>
            <a:r>
              <a:rPr lang="en-US" sz="2400" dirty="0"/>
              <a:t> </a:t>
            </a:r>
            <a:r>
              <a:rPr lang="en-US" sz="2400" dirty="0" err="1"/>
              <a:t>जाता</a:t>
            </a:r>
            <a:r>
              <a:rPr lang="en-US" sz="2400" dirty="0"/>
              <a:t> </a:t>
            </a:r>
            <a:r>
              <a:rPr lang="en-US" sz="2400" dirty="0" err="1"/>
              <a:t>है</a:t>
            </a:r>
            <a:r>
              <a:rPr lang="en-US" sz="2400" dirty="0" smtClean="0"/>
              <a:t>।</a:t>
            </a:r>
            <a:r>
              <a:rPr lang="hi-IN" sz="2400" dirty="0" smtClean="0"/>
              <a:t> </a:t>
            </a:r>
            <a:r>
              <a:rPr lang="en-US" sz="2400" dirty="0" err="1" smtClean="0"/>
              <a:t>इन्होंने</a:t>
            </a:r>
            <a:r>
              <a:rPr lang="en-US" sz="2400" dirty="0" smtClean="0"/>
              <a:t> </a:t>
            </a:r>
            <a:r>
              <a:rPr lang="en-US" sz="2400" dirty="0" err="1"/>
              <a:t>शल्य</a:t>
            </a:r>
            <a:r>
              <a:rPr lang="en-US" sz="2400" dirty="0"/>
              <a:t> </a:t>
            </a:r>
            <a:r>
              <a:rPr lang="en-US" sz="2400" dirty="0" err="1"/>
              <a:t>चिकित्सा</a:t>
            </a:r>
            <a:r>
              <a:rPr lang="en-US" sz="2400" dirty="0"/>
              <a:t> </a:t>
            </a:r>
            <a:r>
              <a:rPr lang="en-US" sz="2400" dirty="0" err="1"/>
              <a:t>में</a:t>
            </a:r>
            <a:r>
              <a:rPr lang="en-US" sz="2400" dirty="0"/>
              <a:t> 101 </a:t>
            </a:r>
            <a:r>
              <a:rPr lang="en-US" sz="2400" dirty="0" err="1"/>
              <a:t>यंत्रों</a:t>
            </a:r>
            <a:r>
              <a:rPr lang="en-US" sz="2400" dirty="0"/>
              <a:t> </a:t>
            </a:r>
            <a:r>
              <a:rPr lang="en-US" sz="2400" dirty="0" err="1"/>
              <a:t>का</a:t>
            </a:r>
            <a:r>
              <a:rPr lang="en-US" sz="2400" dirty="0"/>
              <a:t> </a:t>
            </a:r>
            <a:r>
              <a:rPr lang="en-US" sz="2400" dirty="0" err="1"/>
              <a:t>ज्ञान</a:t>
            </a:r>
            <a:r>
              <a:rPr lang="en-US" sz="2400" dirty="0"/>
              <a:t> </a:t>
            </a:r>
            <a:r>
              <a:rPr lang="en-US" sz="2400" dirty="0" err="1" smtClean="0"/>
              <a:t>कराया</a:t>
            </a:r>
            <a:endParaRPr lang="en-US"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8067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913455"/>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1">
              <a:lumMod val="50000"/>
              <a:lumOff val="50000"/>
            </a:schemeClr>
          </a:solidFill>
        </p:spPr>
        <p:txBody>
          <a:bodyPr>
            <a:noAutofit/>
          </a:bodyPr>
          <a:lstStyle/>
          <a:p>
            <a:r>
              <a:rPr lang="hi-IN" sz="2400" dirty="0" smtClean="0"/>
              <a:t>सुश्रुत संहिता नामक पुस्तक लिखी।</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676400"/>
            <a:ext cx="4191000" cy="4602267"/>
          </a:xfrm>
        </p:spPr>
      </p:pic>
    </p:spTree>
    <p:extLst>
      <p:ext uri="{BB962C8B-B14F-4D97-AF65-F5344CB8AC3E}">
        <p14:creationId xmlns:p14="http://schemas.microsoft.com/office/powerpoint/2010/main" val="242900891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a:solidFill>
            <a:schemeClr val="accent3">
              <a:lumMod val="60000"/>
              <a:lumOff val="40000"/>
            </a:schemeClr>
          </a:solidFill>
        </p:spPr>
        <p:txBody>
          <a:bodyPr>
            <a:noAutofit/>
          </a:bodyPr>
          <a:lstStyle/>
          <a:p>
            <a:r>
              <a:rPr lang="en-US" sz="3600" b="1" u="sng" dirty="0" err="1" smtClean="0"/>
              <a:t>चरक</a:t>
            </a:r>
            <a:endParaRPr lang="en-US" sz="3600" b="1" u="sng"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 y="1774031"/>
            <a:ext cx="8001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471786"/>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a:solidFill>
            <a:schemeClr val="accent5">
              <a:lumMod val="40000"/>
              <a:lumOff val="60000"/>
            </a:schemeClr>
          </a:solidFill>
        </p:spPr>
        <p:txBody>
          <a:bodyPr>
            <a:noAutofit/>
          </a:bodyPr>
          <a:lstStyle/>
          <a:p>
            <a:pPr>
              <a:lnSpc>
                <a:spcPct val="150000"/>
              </a:lnSpc>
            </a:pPr>
            <a:r>
              <a:rPr lang="en-US" sz="2400" dirty="0" err="1" smtClean="0"/>
              <a:t>चरक</a:t>
            </a:r>
            <a:r>
              <a:rPr lang="en-US" sz="2400" dirty="0" smtClean="0"/>
              <a:t> </a:t>
            </a:r>
            <a:r>
              <a:rPr lang="en-US" sz="2400" dirty="0" err="1"/>
              <a:t>शब्द</a:t>
            </a:r>
            <a:r>
              <a:rPr lang="en-US" sz="2400" dirty="0"/>
              <a:t> </a:t>
            </a:r>
            <a:r>
              <a:rPr lang="en-US" sz="2400" dirty="0" err="1"/>
              <a:t>का</a:t>
            </a:r>
            <a:r>
              <a:rPr lang="en-US" sz="2400" dirty="0"/>
              <a:t> </a:t>
            </a:r>
            <a:r>
              <a:rPr lang="en-US" sz="2400" dirty="0" err="1"/>
              <a:t>अर्थ</a:t>
            </a:r>
            <a:r>
              <a:rPr lang="en-US" sz="2400" dirty="0"/>
              <a:t> </a:t>
            </a:r>
            <a:r>
              <a:rPr lang="en-US" sz="2400" dirty="0" err="1"/>
              <a:t>है</a:t>
            </a:r>
            <a:r>
              <a:rPr lang="en-US" sz="2400" dirty="0"/>
              <a:t> - </a:t>
            </a:r>
            <a:r>
              <a:rPr lang="en-US" sz="2400" dirty="0" err="1"/>
              <a:t>चलना</a:t>
            </a:r>
            <a:r>
              <a:rPr lang="en-US" sz="2400" dirty="0"/>
              <a:t>। </a:t>
            </a:r>
            <a:r>
              <a:rPr lang="hi-IN" sz="2400" dirty="0"/>
              <a:t/>
            </a:r>
            <a:br>
              <a:rPr lang="hi-IN" sz="2400" dirty="0"/>
            </a:br>
            <a:r>
              <a:rPr lang="en-US" sz="2400" dirty="0" err="1" smtClean="0"/>
              <a:t>वे</a:t>
            </a:r>
            <a:r>
              <a:rPr lang="en-US" sz="2400" dirty="0" smtClean="0"/>
              <a:t> </a:t>
            </a:r>
            <a:r>
              <a:rPr lang="en-US" sz="2400" dirty="0" err="1"/>
              <a:t>पीड़ित</a:t>
            </a:r>
            <a:r>
              <a:rPr lang="en-US" sz="2400" dirty="0"/>
              <a:t> </a:t>
            </a:r>
            <a:r>
              <a:rPr lang="en-US" sz="2400" dirty="0" err="1"/>
              <a:t>जनता</a:t>
            </a:r>
            <a:r>
              <a:rPr lang="en-US" sz="2400" dirty="0"/>
              <a:t> </a:t>
            </a:r>
            <a:r>
              <a:rPr lang="en-US" sz="2400" dirty="0" err="1"/>
              <a:t>का</a:t>
            </a:r>
            <a:r>
              <a:rPr lang="en-US" sz="2400" dirty="0"/>
              <a:t> </a:t>
            </a:r>
            <a:r>
              <a:rPr lang="en-US" sz="2400" dirty="0" err="1"/>
              <a:t>ईलाज</a:t>
            </a:r>
            <a:r>
              <a:rPr lang="en-US" sz="2400" dirty="0"/>
              <a:t> </a:t>
            </a:r>
            <a:r>
              <a:rPr lang="en-US" sz="2400" dirty="0" err="1"/>
              <a:t>करने</a:t>
            </a:r>
            <a:r>
              <a:rPr lang="en-US" sz="2400" dirty="0"/>
              <a:t> </a:t>
            </a:r>
            <a:r>
              <a:rPr lang="en-US" sz="2400" dirty="0" err="1"/>
              <a:t>तथा</a:t>
            </a:r>
            <a:r>
              <a:rPr lang="en-US" sz="2400" dirty="0"/>
              <a:t> </a:t>
            </a:r>
            <a:r>
              <a:rPr lang="en-US" sz="2400" dirty="0" err="1"/>
              <a:t>उन्हें</a:t>
            </a:r>
            <a:r>
              <a:rPr lang="en-US" sz="2400" dirty="0"/>
              <a:t> </a:t>
            </a:r>
            <a:r>
              <a:rPr lang="en-US" sz="2400" dirty="0" err="1"/>
              <a:t>शिक्षा</a:t>
            </a:r>
            <a:r>
              <a:rPr lang="en-US" sz="2400" dirty="0"/>
              <a:t> </a:t>
            </a:r>
            <a:r>
              <a:rPr lang="en-US" sz="2400" dirty="0" err="1"/>
              <a:t>देने</a:t>
            </a:r>
            <a:r>
              <a:rPr lang="en-US" sz="2400" dirty="0"/>
              <a:t> </a:t>
            </a:r>
            <a:r>
              <a:rPr lang="en-US" sz="2400" dirty="0" err="1"/>
              <a:t>दूर</a:t>
            </a:r>
            <a:r>
              <a:rPr lang="en-US" sz="2400" dirty="0"/>
              <a:t> </a:t>
            </a:r>
            <a:r>
              <a:rPr lang="en-US" sz="2400" dirty="0" err="1"/>
              <a:t>दूर</a:t>
            </a:r>
            <a:r>
              <a:rPr lang="en-US" sz="2400" dirty="0"/>
              <a:t> </a:t>
            </a:r>
            <a:r>
              <a:rPr lang="en-US" sz="2400" dirty="0" err="1"/>
              <a:t>तक</a:t>
            </a:r>
            <a:r>
              <a:rPr lang="en-US" sz="2400" dirty="0"/>
              <a:t> </a:t>
            </a:r>
            <a:r>
              <a:rPr lang="en-US" sz="2400" dirty="0" err="1"/>
              <a:t>पैदल</a:t>
            </a:r>
            <a:r>
              <a:rPr lang="en-US" sz="2400" dirty="0"/>
              <a:t> </a:t>
            </a:r>
            <a:r>
              <a:rPr lang="en-US" sz="2400" dirty="0" err="1"/>
              <a:t>यात्रा</a:t>
            </a:r>
            <a:r>
              <a:rPr lang="en-US" sz="2400" dirty="0"/>
              <a:t> </a:t>
            </a:r>
            <a:r>
              <a:rPr lang="en-US" sz="2400" dirty="0" err="1"/>
              <a:t>करते</a:t>
            </a:r>
            <a:r>
              <a:rPr lang="en-US" sz="2400" dirty="0"/>
              <a:t> </a:t>
            </a:r>
            <a:r>
              <a:rPr lang="en-US" sz="2400" dirty="0" err="1"/>
              <a:t>थे</a:t>
            </a:r>
            <a:r>
              <a:rPr lang="en-US" sz="2400" dirty="0"/>
              <a:t>। </a:t>
            </a:r>
            <a:r>
              <a:rPr lang="en-US" sz="2400" dirty="0" err="1"/>
              <a:t>इसलिए</a:t>
            </a:r>
            <a:r>
              <a:rPr lang="en-US" sz="2400" dirty="0"/>
              <a:t> </a:t>
            </a:r>
            <a:r>
              <a:rPr lang="en-US" sz="2400" dirty="0" err="1"/>
              <a:t>उन्हें</a:t>
            </a:r>
            <a:r>
              <a:rPr lang="en-US" sz="2400" dirty="0"/>
              <a:t> </a:t>
            </a:r>
            <a:r>
              <a:rPr lang="en-US" sz="2400" dirty="0" err="1"/>
              <a:t>चरक</a:t>
            </a:r>
            <a:r>
              <a:rPr lang="en-US" sz="2400" dirty="0"/>
              <a:t> </a:t>
            </a:r>
            <a:r>
              <a:rPr lang="en-US" sz="2400" dirty="0" err="1"/>
              <a:t>कहा</a:t>
            </a:r>
            <a:r>
              <a:rPr lang="en-US" sz="2400" dirty="0"/>
              <a:t> </a:t>
            </a:r>
            <a:r>
              <a:rPr lang="en-US" sz="2400" dirty="0" err="1"/>
              <a:t>गया</a:t>
            </a:r>
            <a:r>
              <a:rPr lang="en-US" sz="2400" dirty="0" smtClean="0"/>
              <a:t>।</a:t>
            </a:r>
            <a:endParaRPr lang="en-US"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367076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37147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680340"/>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20000"/>
              <a:lumOff val="80000"/>
            </a:schemeClr>
          </a:solidFill>
        </p:spPr>
        <p:txBody>
          <a:bodyPr>
            <a:noAutofit/>
          </a:bodyPr>
          <a:lstStyle/>
          <a:p>
            <a:pPr>
              <a:lnSpc>
                <a:spcPct val="150000"/>
              </a:lnSpc>
            </a:pPr>
            <a:r>
              <a:rPr lang="en-US" sz="2400" dirty="0"/>
              <a:t/>
            </a:r>
            <a:br>
              <a:rPr lang="en-US" sz="2400" dirty="0"/>
            </a:br>
            <a:r>
              <a:rPr lang="en-US" sz="2400" dirty="0" err="1"/>
              <a:t>चरक</a:t>
            </a:r>
            <a:r>
              <a:rPr lang="en-US" sz="2400" dirty="0"/>
              <a:t> </a:t>
            </a:r>
            <a:r>
              <a:rPr lang="en-US" sz="2400" dirty="0" err="1"/>
              <a:t>पहले</a:t>
            </a:r>
            <a:r>
              <a:rPr lang="en-US" sz="2400" dirty="0"/>
              <a:t> </a:t>
            </a:r>
            <a:r>
              <a:rPr lang="en-US" sz="2400" dirty="0" err="1"/>
              <a:t>चिकित्सक</a:t>
            </a:r>
            <a:r>
              <a:rPr lang="en-US" sz="2400" dirty="0"/>
              <a:t> </a:t>
            </a:r>
            <a:r>
              <a:rPr lang="en-US" sz="2400" dirty="0" err="1"/>
              <a:t>थे</a:t>
            </a:r>
            <a:r>
              <a:rPr lang="en-US" sz="2400" dirty="0"/>
              <a:t>, </a:t>
            </a:r>
            <a:r>
              <a:rPr lang="en-US" sz="2400" dirty="0" err="1"/>
              <a:t>जिन्होनें</a:t>
            </a:r>
            <a:r>
              <a:rPr lang="en-US" sz="2400" dirty="0"/>
              <a:t> </a:t>
            </a:r>
            <a:r>
              <a:rPr lang="en-US" sz="2400" dirty="0" err="1"/>
              <a:t>पाचन</a:t>
            </a:r>
            <a:r>
              <a:rPr lang="en-US" sz="2400" dirty="0"/>
              <a:t> </a:t>
            </a:r>
            <a:r>
              <a:rPr lang="en-US" sz="2400" dirty="0" err="1"/>
              <a:t>उपापचय</a:t>
            </a:r>
            <a:r>
              <a:rPr lang="en-US" sz="2400" dirty="0"/>
              <a:t> </a:t>
            </a:r>
            <a:r>
              <a:rPr lang="en-US" sz="2400" dirty="0" err="1"/>
              <a:t>और</a:t>
            </a:r>
            <a:r>
              <a:rPr lang="en-US" sz="2400" dirty="0"/>
              <a:t> </a:t>
            </a:r>
            <a:r>
              <a:rPr lang="en-US" sz="2400" dirty="0" err="1"/>
              <a:t>शरीर</a:t>
            </a:r>
            <a:r>
              <a:rPr lang="en-US" sz="2400" dirty="0"/>
              <a:t> </a:t>
            </a:r>
            <a:r>
              <a:rPr lang="en-US" sz="2400" dirty="0" err="1"/>
              <a:t>प्रतिरक्षा</a:t>
            </a:r>
            <a:r>
              <a:rPr lang="en-US" sz="2400" dirty="0"/>
              <a:t> </a:t>
            </a:r>
            <a:r>
              <a:rPr lang="en-US" sz="2400" dirty="0" err="1"/>
              <a:t>की</a:t>
            </a:r>
            <a:r>
              <a:rPr lang="en-US" sz="2400" dirty="0"/>
              <a:t> </a:t>
            </a:r>
            <a:r>
              <a:rPr lang="en-US" sz="2400" dirty="0" err="1"/>
              <a:t>अवधारणा</a:t>
            </a:r>
            <a:r>
              <a:rPr lang="en-US" sz="2400" dirty="0"/>
              <a:t> </a:t>
            </a:r>
            <a:r>
              <a:rPr lang="en-US" sz="2400" dirty="0" err="1"/>
              <a:t>दी</a:t>
            </a:r>
            <a:r>
              <a:rPr lang="en-US" sz="2400" dirty="0"/>
              <a:t>।</a:t>
            </a:r>
            <a:br>
              <a:rPr lang="en-US" sz="2400" dirty="0"/>
            </a:br>
            <a:endParaRPr lang="en-US"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914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81309"/>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49362"/>
          </a:xfrm>
          <a:solidFill>
            <a:schemeClr val="accent5">
              <a:lumMod val="20000"/>
              <a:lumOff val="80000"/>
            </a:schemeClr>
          </a:solidFill>
        </p:spPr>
        <p:txBody>
          <a:bodyPr>
            <a:noAutofit/>
          </a:bodyPr>
          <a:lstStyle/>
          <a:p>
            <a:pPr>
              <a:lnSpc>
                <a:spcPct val="150000"/>
              </a:lnSpc>
            </a:pPr>
            <a:r>
              <a:rPr lang="en-US" sz="2400" dirty="0" err="1" smtClean="0"/>
              <a:t>इनका</a:t>
            </a:r>
            <a:r>
              <a:rPr lang="en-US" sz="2400" dirty="0" smtClean="0"/>
              <a:t> </a:t>
            </a:r>
            <a:r>
              <a:rPr lang="en-US" sz="2400" dirty="0" err="1"/>
              <a:t>प्रसिद्ध</a:t>
            </a:r>
            <a:r>
              <a:rPr lang="en-US" sz="2400" dirty="0"/>
              <a:t> </a:t>
            </a:r>
            <a:r>
              <a:rPr lang="en-US" sz="2400" dirty="0" err="1"/>
              <a:t>ग्रन्थ</a:t>
            </a:r>
            <a:r>
              <a:rPr lang="en-US" sz="2400" dirty="0"/>
              <a:t> </a:t>
            </a:r>
            <a:r>
              <a:rPr lang="en-US" sz="2400" dirty="0" smtClean="0"/>
              <a:t> </a:t>
            </a:r>
            <a:r>
              <a:rPr lang="en-US" sz="2400" dirty="0" err="1" smtClean="0"/>
              <a:t>चरक</a:t>
            </a:r>
            <a:r>
              <a:rPr lang="en-US" sz="2400" dirty="0" smtClean="0"/>
              <a:t> </a:t>
            </a:r>
            <a:r>
              <a:rPr lang="en-US" sz="2400" dirty="0" err="1" smtClean="0"/>
              <a:t>संहिता</a:t>
            </a:r>
            <a:r>
              <a:rPr lang="en-US" sz="2400" dirty="0" smtClean="0"/>
              <a:t>  </a:t>
            </a:r>
            <a:r>
              <a:rPr lang="en-US" sz="2400" dirty="0" err="1"/>
              <a:t>है</a:t>
            </a:r>
            <a:r>
              <a:rPr lang="en-US" sz="2400" dirty="0" smtClean="0"/>
              <a:t>,</a:t>
            </a:r>
            <a:br>
              <a:rPr lang="en-US" sz="2400" dirty="0" smtClean="0"/>
            </a:br>
            <a:r>
              <a:rPr lang="en-US" sz="2400" dirty="0" smtClean="0"/>
              <a:t> </a:t>
            </a:r>
            <a:r>
              <a:rPr lang="en-US" sz="2400" dirty="0" err="1"/>
              <a:t>जो</a:t>
            </a:r>
            <a:r>
              <a:rPr lang="en-US" sz="2400" dirty="0"/>
              <a:t> 8 </a:t>
            </a:r>
            <a:r>
              <a:rPr lang="en-US" sz="2400" dirty="0" err="1"/>
              <a:t>खण्डों</a:t>
            </a:r>
            <a:r>
              <a:rPr lang="en-US" sz="2400" dirty="0"/>
              <a:t> </a:t>
            </a:r>
            <a:r>
              <a:rPr lang="en-US" sz="2400" dirty="0" err="1"/>
              <a:t>में</a:t>
            </a:r>
            <a:r>
              <a:rPr lang="en-US" sz="2400" dirty="0"/>
              <a:t> </a:t>
            </a:r>
            <a:r>
              <a:rPr lang="en-US" sz="2400" dirty="0" err="1"/>
              <a:t>गद्य</a:t>
            </a:r>
            <a:r>
              <a:rPr lang="en-US" sz="2400" dirty="0"/>
              <a:t> व </a:t>
            </a:r>
            <a:r>
              <a:rPr lang="en-US" sz="2400" dirty="0" err="1"/>
              <a:t>पद्य</a:t>
            </a:r>
            <a:r>
              <a:rPr lang="en-US" sz="2400" dirty="0"/>
              <a:t> </a:t>
            </a:r>
            <a:r>
              <a:rPr lang="en-US" sz="2400" dirty="0" err="1"/>
              <a:t>दोनों</a:t>
            </a:r>
            <a:r>
              <a:rPr lang="en-US" sz="2400" dirty="0"/>
              <a:t> </a:t>
            </a:r>
            <a:r>
              <a:rPr lang="en-US" sz="2400" dirty="0" err="1"/>
              <a:t>रूपों</a:t>
            </a:r>
            <a:r>
              <a:rPr lang="en-US" sz="2400" dirty="0"/>
              <a:t> </a:t>
            </a:r>
            <a:r>
              <a:rPr lang="en-US" sz="2400" dirty="0" err="1"/>
              <a:t>में</a:t>
            </a:r>
            <a:r>
              <a:rPr lang="en-US" sz="2400" dirty="0"/>
              <a:t> </a:t>
            </a:r>
            <a:r>
              <a:rPr lang="en-US" sz="2400" dirty="0" err="1"/>
              <a:t>लिखित</a:t>
            </a:r>
            <a:r>
              <a:rPr lang="en-US" sz="2400" dirty="0"/>
              <a:t> </a:t>
            </a:r>
            <a:r>
              <a:rPr lang="en-US" sz="2400" dirty="0" err="1"/>
              <a:t>है</a:t>
            </a:r>
            <a:r>
              <a:rPr lang="en-US" sz="2400" dirty="0" smtClean="0"/>
              <a:t>।</a:t>
            </a:r>
            <a:endParaRPr lang="en-US"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6414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3429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075933"/>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282</Words>
  <Application>Microsoft Office PowerPoint</Application>
  <PresentationFormat>On-screen Show (4:3)</PresentationFormat>
  <Paragraphs>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कक्षा -10 विषय – विज्ञान अध्याय – 18 भारतीय वैज्ञानिक : जीवन परिचय एवं उपलब्धियां Indian Scientist : Biography and Achievements </vt:lpstr>
      <vt:lpstr>सुश्रुत </vt:lpstr>
      <vt:lpstr>विश्वामित्र के वंशज सुश्रुत का जन्म छः सौ ईसा पूर्व काशी में हुआ</vt:lpstr>
      <vt:lpstr>सुश्रुत ने संसार को शल्य चिकित्सा का ज्ञान सर्वप्रथम कराया। इस कारण इन्हें शल्य चिकित्सा (PLASTIC SURGERY) का पिता भी कहा जाता है। इन्होंने शल्य चिकित्सा में 101 यंत्रों का ज्ञान कराया</vt:lpstr>
      <vt:lpstr>सुश्रुत संहिता नामक पुस्तक लिखी।</vt:lpstr>
      <vt:lpstr>चरक</vt:lpstr>
      <vt:lpstr>चरक शब्द का अर्थ है - चलना।  वे पीड़ित जनता का ईलाज करने तथा उन्हें शिक्षा देने दूर दूर तक पैदल यात्रा करते थे। इसलिए उन्हें चरक कहा गया।</vt:lpstr>
      <vt:lpstr> चरक पहले चिकित्सक थे, जिन्होनें पाचन उपापचय और शरीर प्रतिरक्षा की अवधारणा दी। </vt:lpstr>
      <vt:lpstr>इनका प्रसिद्ध ग्रन्थ  चरक संहिता  है,  जो 8 खण्डों में गद्य व पद्य दोनों रूपों में लिखित है।</vt:lpstr>
      <vt:lpstr>सी. वी. रमन</vt:lpstr>
      <vt:lpstr>चन्द्रशेखर वेंकटरमन का जन्म 7 नवम्बर 1888 को तमिलनाडु के तिरूचिरापल्ली शहर में हुआ।</vt:lpstr>
      <vt:lpstr>इन्होनें 28 फरवरी 1927 को विश्व प्रसिद्ध ’रमन प्रभाव’ की खोज की, जिसकी याद में 28 फरवरी को राष्ट्रीय विज्ञान दिवस मनाया जाता है। इसके लिए इन्हें 1930 में भौतिकी के क्षेत्र में नोबल पुरूस्कार भी मिला।</vt:lpstr>
      <vt:lpstr> 1954 में इन्हें भारत का सर्वोच्च सम्मान भारत रत्न से सम्मानित किया गया।  1957 में लेलिन शांति पुरूस्कार से सम्मानित किया गया। </vt:lpstr>
      <vt:lpstr>20 नवम्बर 1970 को इनकी मृत्यु हो गई।</vt:lpstr>
      <vt:lpstr>होमी जहांगीर भाभा</vt:lpstr>
      <vt:lpstr>इनका जन्म 30 अक्टुबर 1909 को मुम्बई में हुआ था।</vt:lpstr>
      <vt:lpstr>इन्होनें केम्ब्रिज विश्वविद्यालय में पढाई की तथा कॉस्मिक किरणों व परमाणु उर्जा के क्षेत्र में विशेष अनुसंधान किये।</vt:lpstr>
      <vt:lpstr>इन्होनें 1945 में टाटा मूलभूत अनुसंधान संस्थान   Tata Institute of Fundamental Research  की स्थापना की।</vt:lpstr>
      <vt:lpstr>इन्हें 1948 में परमाणु उर्जा आयोग का पहला अध्यक्ष बनाया गया। इनको भारतीय परमाणु विज्ञान का पिता कहा जाता है।</vt:lpstr>
      <vt:lpstr>24 जनवरी 1966 को एक हवाई दुर्घटना में इनकी मृत्यु हो गई।  इनको श्रृद्धांजलि के रूप में परमाणु शक्ति संस्थान, ट्राम्बे, मुम्बई का नाम बदलकर भाभा परमाणु अनुसंधान केन्द्र BARC मुम्बई रख दिया।</vt:lpstr>
      <vt:lpstr>डॉ. ए.पी.जे. अब्दुल कलाम अबुल पकिर जैनुलाअबदीन अब्दुल कलाम</vt:lpstr>
      <vt:lpstr> इनका जन्म 15 अक्टुबर 1931 को तमिलनाडु के रामेश्वरम् जिले के धनुषकोडी कस्बे में हुआ था। </vt:lpstr>
      <vt:lpstr> 1958 में रक्षा अनुसंधान एवं विज्ञान संगठन (DRDO) में दाखिल हुए। </vt:lpstr>
      <vt:lpstr>1962 में इसरो में कार्यग्रहण किया।</vt:lpstr>
      <vt:lpstr>पृथ्वी, नाग, त्रिशुल, आकाश व अग्नि जैसी मिसाइलें उन्हीं के नेतृत्व में विकसित की गई।  मिसाइलों में महत्वपूर्ण योगदान के कारण इन्हें मिसाईल मैन भी कहा जाता है।</vt:lpstr>
      <vt:lpstr>1981 में पद्म भूषण,  1990 में पद्म विभूषण तथा  1997 में भारत रत्न से  सम्मानित किया गया।</vt:lpstr>
      <vt:lpstr> 2002 से 2007 तक भारत के राष्ट्रपति रहे।  इन्हें जनता के राष्ट्रपति के नाम से जाना जाता है। </vt:lpstr>
      <vt:lpstr>27 जुलाई 2015 को शिलांग (मेघालय) में हृदय गति रूकने से इनका निधन हो गया।</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60</cp:revision>
  <dcterms:created xsi:type="dcterms:W3CDTF">2017-11-18T06:47:14Z</dcterms:created>
  <dcterms:modified xsi:type="dcterms:W3CDTF">2017-12-16T13:29:00Z</dcterms:modified>
</cp:coreProperties>
</file>